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53.png" ContentType="image/png"/>
  <Override PartName="/ppt/media/image29.jpeg" ContentType="image/jpeg"/>
  <Override PartName="/ppt/media/image4.png" ContentType="image/png"/>
  <Override PartName="/ppt/media/image20.jpeg" ContentType="image/jpeg"/>
  <Override PartName="/ppt/media/image42.jpeg" ContentType="image/jpeg"/>
  <Override PartName="/ppt/media/image6.wmf" ContentType="image/x-wmf"/>
  <Override PartName="/ppt/media/image5.png" ContentType="image/png"/>
  <Override PartName="/ppt/media/image80.wmf" ContentType="image/x-wmf"/>
  <Override PartName="/ppt/media/image54.png" ContentType="image/png"/>
  <Override PartName="/ppt/media/image7.wmf" ContentType="image/x-wmf"/>
  <Override PartName="/ppt/media/image30.jpeg" ContentType="image/jpeg"/>
  <Override PartName="/ppt/media/image52.jpeg" ContentType="image/jpeg"/>
  <Override PartName="/ppt/media/image8.png" ContentType="image/png"/>
  <Override PartName="/ppt/media/image35.png" ContentType="image/png"/>
  <Override PartName="/ppt/media/image57.png" ContentType="image/png"/>
  <Override PartName="/ppt/media/image68.png" ContentType="image/png"/>
  <Override PartName="/ppt/media/image9.jpeg" ContentType="image/jpeg"/>
  <Override PartName="/ppt/media/image14.jpeg" ContentType="image/jpeg"/>
  <Override PartName="/ppt/media/image24.png" ContentType="image/png"/>
  <Override PartName="/ppt/media/image10.jpeg" ContentType="image/jpeg"/>
  <Override PartName="/ppt/media/image28.png" ContentType="image/png"/>
  <Override PartName="/ppt/media/image32.jpeg" ContentType="image/jpeg"/>
  <Override PartName="/ppt/media/image11.png" ContentType="image/png"/>
  <Override PartName="/ppt/media/image55.png" ContentType="image/png"/>
  <Override PartName="/ppt/media/image34.png" ContentType="image/png"/>
  <Override PartName="/ppt/media/image12.png" ContentType="image/png"/>
  <Override PartName="/ppt/media/image37.jpeg" ContentType="image/jpeg"/>
  <Override PartName="/ppt/media/image59.jpeg" ContentType="image/jpeg"/>
  <Override PartName="/ppt/media/image13.jpeg" ContentType="image/jpeg"/>
  <Override PartName="/ppt/media/image36.png" ContentType="image/png"/>
  <Override PartName="/ppt/media/image58.png" ContentType="image/png"/>
  <Override PartName="/ppt/media/image15.png" ContentType="image/png"/>
  <Override PartName="/ppt/media/image16.png" ContentType="image/png"/>
  <Override PartName="/ppt/media/image33.jpeg" ContentType="image/jpeg"/>
  <Override PartName="/ppt/media/image17.png" ContentType="image/png"/>
  <Override PartName="/ppt/media/image39.png" ContentType="image/png"/>
  <Override PartName="/ppt/media/image43.jpeg" ContentType="image/jpeg"/>
  <Override PartName="/ppt/media/image18.png" ContentType="image/png"/>
  <Override PartName="/ppt/media/image31.jpeg" ContentType="image/jpeg"/>
  <Override PartName="/ppt/media/image19.png" ContentType="image/png"/>
  <Override PartName="/ppt/media/image41.jpeg" ContentType="image/jpeg"/>
  <Override PartName="/ppt/media/image21.png" ContentType="image/png"/>
  <Override PartName="/ppt/media/image22.png" ContentType="image/png"/>
  <Override PartName="/ppt/media/image38.jpeg" ContentType="image/jpeg"/>
  <Override PartName="/ppt/media/image44.png" ContentType="image/png"/>
  <Override PartName="/ppt/media/image23.png" ContentType="image/png"/>
  <Override PartName="/ppt/media/image45.png" ContentType="image/png"/>
  <Override PartName="/ppt/media/image25.png" ContentType="image/png"/>
  <Override PartName="/ppt/media/image46.jpeg" ContentType="image/jpeg"/>
  <Override PartName="/ppt/media/image47.png" ContentType="image/png"/>
  <Override PartName="/ppt/media/image26.png" ContentType="image/png"/>
  <Override PartName="/ppt/media/image48.png" ContentType="image/png"/>
  <Override PartName="/ppt/media/image56.jpeg" ContentType="image/jpeg"/>
  <Override PartName="/ppt/media/image27.png" ContentType="image/png"/>
  <Override PartName="/ppt/media/image49.png" ContentType="image/png"/>
  <Override PartName="/ppt/media/image40.png" ContentType="image/png"/>
  <Override PartName="/ppt/media/image62.png" ContentType="image/png"/>
  <Override PartName="/ppt/media/hdphoto1.wdp" ContentType="image/vnd.ms-photo"/>
  <Override PartName="/ppt/media/image60.png" ContentType="image/png"/>
  <Override PartName="/ppt/media/image50.jpeg" ContentType="image/jpeg"/>
  <Override PartName="/ppt/media/image51.jpeg" ContentType="image/jpeg"/>
  <Override PartName="/ppt/media/image61.jpeg" ContentType="image/jpe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wmf" ContentType="image/x-wmf"/>
  <Override PartName="/ppt/media/image77.wmf" ContentType="image/x-wmf"/>
  <Override PartName="/ppt/media/image78.wmf" ContentType="image/x-wmf"/>
  <Override PartName="/ppt/media/image79.wmf" ContentType="image/x-wmf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47120" y="409824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1000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24980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5248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4712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24980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5248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72812D0-1C64-4655-B269-1A099012F90E}" type="slidenum">
              <a:t>&lt;#&gt;</a:t>
            </a:fld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47120" y="182556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B65CF9E-7943-46C9-84FA-666B5022205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5ADE251-9EE4-4FA0-8F73-FF9D108D14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95BA7BB-A525-42F5-A7F1-861A408507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E4D0798-763C-437C-825F-48D1A52B48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47120" y="365040"/>
            <a:ext cx="8676360" cy="560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88C5448-8ECF-4019-800D-59685F3113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471147-2A99-446D-8A13-91B40826216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47120" y="182556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1000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A1B39E7-EB2B-4A5E-BD73-19408A78843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DED608B-CB3E-45BA-8C8A-BA55D81054F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47120" y="409824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FD5A792-8B97-4CC9-B0C0-863594DA5F5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1000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1D03777-39A9-439C-ABF4-4C77904B3BF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24980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52480" y="182556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4712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24980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52480" y="4098240"/>
            <a:ext cx="3621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16F8EAD-0A19-41FA-A49C-1D5AE823D464}" type="slidenum">
              <a:t>&lt;#&gt;</a:t>
            </a:fld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u-H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47120" y="365040"/>
            <a:ext cx="8676360" cy="560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10000" y="409824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4712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10000" y="1825560"/>
            <a:ext cx="54882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47120" y="4098240"/>
            <a:ext cx="1124676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Téglalap 20"/>
          <p:cNvSpPr/>
          <p:nvPr/>
        </p:nvSpPr>
        <p:spPr>
          <a:xfrm>
            <a:off x="0" y="0"/>
            <a:ext cx="2417760" cy="68576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" name="Kép 7" descr="A képen szöveg, Betűtípus, képernyőkép, Grafika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332640" y="5987880"/>
            <a:ext cx="1153800" cy="6116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 descr=""/>
          <p:cNvPicPr/>
          <p:nvPr/>
        </p:nvPicPr>
        <p:blipFill>
          <a:blip r:embed="rId3"/>
          <a:stretch/>
        </p:blipFill>
        <p:spPr>
          <a:xfrm>
            <a:off x="2736000" y="5833440"/>
            <a:ext cx="2736720" cy="10616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2750760" y="1856520"/>
            <a:ext cx="9056160" cy="22654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6000" spc="-1" strike="noStrike">
                <a:solidFill>
                  <a:srgbClr val="000000"/>
                </a:solidFill>
                <a:latin typeface="Arial"/>
              </a:rPr>
              <a:t>Title of the presentation</a:t>
            </a:r>
            <a:endParaRPr b="0" lang="hu-HU" sz="6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" name="Kép 4" descr="A képen szöveg, Betűtípus, Grafika, képernyőkép látható&#10;&#10;Automatikusan generált leírás"/>
          <p:cNvPicPr/>
          <p:nvPr/>
        </p:nvPicPr>
        <p:blipFill>
          <a:blip r:embed="rId4"/>
          <a:stretch/>
        </p:blipFill>
        <p:spPr>
          <a:xfrm>
            <a:off x="7220160" y="456480"/>
            <a:ext cx="4586760" cy="924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Vázlatszöveg formátumának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Második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Harmadik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Negyedik vázlatszint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Ötödik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Hatodik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solidFill>
                  <a:srgbClr val="000000"/>
                </a:solidFill>
                <a:latin typeface="Calibri"/>
              </a:rPr>
              <a:t>Hetedik vázlatszint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>
                <a:solidFill>
                  <a:srgbClr val="000000"/>
                </a:solidFill>
                <a:latin typeface="Arial"/>
              </a:rPr>
              <a:t>Mintacím szerkesztése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47120" y="182556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Arial"/>
              </a:rPr>
              <a:t>Mintaszöveg szerkesztése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400" spc="-1" strike="noStrike">
                <a:solidFill>
                  <a:srgbClr val="000000"/>
                </a:solidFill>
                <a:latin typeface="Arial"/>
              </a:rPr>
              <a:t>Második szint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</a:rPr>
              <a:t>Harmadik szint</a:t>
            </a:r>
            <a:endParaRPr b="0" lang="hu-H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Negyedik 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</a:rPr>
              <a:t>Ötödik szint</a:t>
            </a: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hu-HU" sz="1200" spc="-1" strike="noStrike">
                <a:solidFill>
                  <a:srgbClr val="8b8b8b"/>
                </a:solidFill>
                <a:latin typeface="Calibri"/>
              </a:rPr>
              <a:t>&lt;dátum/idő&gt;</a:t>
            </a:r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hu-H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625B099-3DF2-4C3D-8AFC-414264553A56}" type="slidenum">
              <a:rPr b="0" lang="hu-HU" sz="1200" spc="-1" strike="noStrike">
                <a:solidFill>
                  <a:srgbClr val="8b8b8b"/>
                </a:solidFill>
                <a:latin typeface="Calibri"/>
              </a:rPr>
              <a:t>&lt;szám&gt;</a:t>
            </a:fld>
            <a:endParaRPr b="0" lang="hu-H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" name="Kép 6" descr="A képen Grafika, Betűtípus, képernyőkép, Grafikus tervezés látható&#10;&#10;Automatikusan generált leírás"/>
          <p:cNvPicPr/>
          <p:nvPr/>
        </p:nvPicPr>
        <p:blipFill>
          <a:blip r:embed="rId2"/>
          <a:stretch/>
        </p:blipFill>
        <p:spPr>
          <a:xfrm>
            <a:off x="9482760" y="489240"/>
            <a:ext cx="2430720" cy="873360"/>
          </a:xfrm>
          <a:prstGeom prst="rect">
            <a:avLst/>
          </a:prstGeom>
          <a:ln w="0">
            <a:noFill/>
          </a:ln>
        </p:spPr>
      </p:pic>
      <p:cxnSp>
        <p:nvCxnSpPr>
          <p:cNvPr id="47" name="Egyenes összekötő 8"/>
          <p:cNvCxnSpPr/>
          <p:nvPr/>
        </p:nvCxnSpPr>
        <p:spPr>
          <a:xfrm>
            <a:off x="0" y="1645920"/>
            <a:ext cx="12192120" cy="360"/>
          </a:xfrm>
          <a:prstGeom prst="straightConnector1">
            <a:avLst/>
          </a:prstGeom>
          <a:ln w="19050">
            <a:solidFill>
              <a:srgbClr val="ffffff">
                <a:lumMod val="50000"/>
              </a:srgbClr>
            </a:solidFill>
          </a:ln>
        </p:spPr>
      </p:cxn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wmf"/><Relationship Id="rId3" Type="http://schemas.openxmlformats.org/officeDocument/2006/relationships/image" Target="../media/image7.wmf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microsoft.com/office/2007/relationships/hdphoto" Target="../media/hdphoto1.wdp"/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11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3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49.png"/><Relationship Id="rId10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49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67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oleObject" Target="../embeddings/oleObject1.bin"/><Relationship Id="rId3" Type="http://schemas.openxmlformats.org/officeDocument/2006/relationships/image" Target="../media/image76.w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7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78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79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80.wmf"/><Relationship Id="rId1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43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Szabályozott Tevékenységek Felügyeleti Hatósága: Belépés a portálra"/>
          <p:cNvPicPr/>
          <p:nvPr/>
        </p:nvPicPr>
        <p:blipFill>
          <a:blip r:embed="rId1"/>
          <a:srcRect l="0" t="22129" r="0" b="22238"/>
          <a:stretch/>
        </p:blipFill>
        <p:spPr>
          <a:xfrm>
            <a:off x="7693920" y="6132960"/>
            <a:ext cx="3094200" cy="57636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2750760" y="1687320"/>
            <a:ext cx="9056160" cy="1040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3200" spc="-1" strike="noStrike" cap="small">
                <a:solidFill>
                  <a:srgbClr val="198ffd"/>
                </a:solidFill>
                <a:latin typeface="Arial"/>
              </a:rPr>
              <a:t>A</a:t>
            </a:r>
            <a:r>
              <a:rPr b="1" lang="en-US" sz="3200" spc="-1" strike="noStrike" cap="small">
                <a:solidFill>
                  <a:srgbClr val="198ffd"/>
                </a:solidFill>
                <a:latin typeface="Arial"/>
              </a:rPr>
              <a:t> Nyugati-Bükk </a:t>
            </a:r>
            <a:r>
              <a:rPr b="1" lang="hu-HU" sz="3200" spc="-1" strike="noStrike" cap="small">
                <a:solidFill>
                  <a:srgbClr val="198ffd"/>
                </a:solidFill>
                <a:latin typeface="Arial"/>
              </a:rPr>
              <a:t>középső-jura képződményei és deformációja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2750760" y="3053160"/>
            <a:ext cx="9056160" cy="2905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55000"/>
          </a:bodyPr>
          <a:p>
            <a:pPr indent="0" algn="ctr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Szilvia KÖVÉR 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2, 1, *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János HAAS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Ottilia SZIVES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Péter OZSVÁRT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4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Ágnes GÖRÖG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5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Gabriella OBBÁGY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6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Zsolt BENKÓ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6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Éva ORAVECZ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1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Benjamin SCHERMAN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1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Melinda FIALOWSZKI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1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Ralf SCHUSTER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7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István DUNKL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8</a:t>
            </a:r>
            <a:r>
              <a:rPr b="0" lang="pl-PL" sz="2900" spc="-1" strike="noStrike">
                <a:solidFill>
                  <a:srgbClr val="000000"/>
                </a:solidFill>
                <a:latin typeface="Arial"/>
              </a:rPr>
              <a:t>, László FODOR</a:t>
            </a:r>
            <a:r>
              <a:rPr b="0" lang="pl-PL" sz="2900" spc="-1" strike="noStrike" baseline="30000">
                <a:solidFill>
                  <a:srgbClr val="000000"/>
                </a:solidFill>
                <a:latin typeface="Arial"/>
              </a:rPr>
              <a:t>1,2</a:t>
            </a:r>
            <a:endParaRPr b="0" lang="hu-HU" sz="29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n-US" sz="2400" spc="-1" strike="noStrike" baseline="30000">
                <a:solidFill>
                  <a:srgbClr val="000000"/>
                </a:solidFill>
                <a:latin typeface="Arial"/>
              </a:rPr>
              <a:t>1 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Institute of Geography and Earth Sciences, Eötvös University, Budapest, Hungary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n-US" sz="2400" spc="-1" strike="noStrike" baseline="30000">
                <a:solidFill>
                  <a:srgbClr val="000000"/>
                </a:solidFill>
                <a:latin typeface="Arial"/>
              </a:rPr>
              <a:t>2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 HUN-REN Institute of Earth Physics and Space Science, Sopron, Hungary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n-US" sz="24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 Supervisory Authority for Regulatory Affairs, Budapest, Hungary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n-US" sz="2400" spc="-1" strike="noStrike" baseline="30000">
                <a:solidFill>
                  <a:srgbClr val="000000"/>
                </a:solidFill>
                <a:latin typeface="Arial"/>
              </a:rPr>
              <a:t>4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 HUN-REN MTM-ELTE Paleontological Research Group, Budapest, Hungary 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en-US" sz="2400" spc="-1" strike="noStrike" baseline="30000">
                <a:solidFill>
                  <a:srgbClr val="000000"/>
                </a:solidFill>
                <a:latin typeface="Arial"/>
              </a:rPr>
              <a:t>5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 Hantken Foundation, Budapest, Hungary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400" spc="-1" strike="noStrike" baseline="30000">
                <a:solidFill>
                  <a:srgbClr val="000000"/>
                </a:solidFill>
                <a:latin typeface="Arial"/>
              </a:rPr>
              <a:t>6</a:t>
            </a:r>
            <a:r>
              <a:rPr b="0" i="1" lang="hu-HU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HUN-REN Institute for Nuclear Research</a:t>
            </a:r>
            <a:r>
              <a:rPr b="0" i="1" lang="hu-HU" sz="2400" spc="-1" strike="noStrike">
                <a:solidFill>
                  <a:srgbClr val="000000"/>
                </a:solidFill>
                <a:latin typeface="Arial"/>
              </a:rPr>
              <a:t>, Debrecen, Hungary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400" spc="-1" strike="noStrike" baseline="30000">
                <a:solidFill>
                  <a:srgbClr val="000000"/>
                </a:solidFill>
                <a:latin typeface="Arial"/>
              </a:rPr>
              <a:t>7</a:t>
            </a:r>
            <a:r>
              <a:rPr b="0" i="1" lang="hu-HU" sz="2400" spc="-1" strike="noStrike">
                <a:solidFill>
                  <a:srgbClr val="000000"/>
                </a:solidFill>
                <a:latin typeface="Arial"/>
              </a:rPr>
              <a:t> GeoSphere, Wien, Austria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hu-HU" sz="2400" spc="-1" strike="noStrike" baseline="30000">
                <a:solidFill>
                  <a:srgbClr val="000000"/>
                </a:solidFill>
                <a:latin typeface="Arial"/>
              </a:rPr>
              <a:t>8</a:t>
            </a:r>
            <a:r>
              <a:rPr b="0" i="1" lang="hu-HU" sz="2400" spc="-1" strike="noStrike">
                <a:solidFill>
                  <a:srgbClr val="000000"/>
                </a:solidFill>
                <a:latin typeface="Arial"/>
              </a:rPr>
              <a:t> Georg-August-Universitat, Göttingen, Germany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3" descr=""/>
          <p:cNvPicPr/>
          <p:nvPr/>
        </p:nvPicPr>
        <p:blipFill>
          <a:blip r:embed="rId2"/>
          <a:stretch/>
        </p:blipFill>
        <p:spPr>
          <a:xfrm>
            <a:off x="2477880" y="318240"/>
            <a:ext cx="1225800" cy="122220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 descr=""/>
          <p:cNvPicPr/>
          <p:nvPr/>
        </p:nvPicPr>
        <p:blipFill>
          <a:blip r:embed="rId3"/>
          <a:stretch/>
        </p:blipFill>
        <p:spPr>
          <a:xfrm>
            <a:off x="10905480" y="6111360"/>
            <a:ext cx="901440" cy="63216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2" descr="INTERACT Központ – INTERACT"/>
          <p:cNvPicPr/>
          <p:nvPr/>
        </p:nvPicPr>
        <p:blipFill>
          <a:blip r:embed="rId4"/>
          <a:srcRect l="0" t="33071" r="0" b="30758"/>
          <a:stretch/>
        </p:blipFill>
        <p:spPr>
          <a:xfrm>
            <a:off x="5487120" y="6111360"/>
            <a:ext cx="2206080" cy="59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lorTemp="4700" contrast="20000"/>
                    </a14:imgEffect>
                  </a14:imgLayer>
                </a14:imgProps>
              </a:ext>
            </a:extLst>
          </a:blip>
          <a:srcRect l="21147" t="28089" r="0" b="18033"/>
          <a:stretch/>
        </p:blipFill>
        <p:spPr>
          <a:xfrm>
            <a:off x="-21600" y="3162960"/>
            <a:ext cx="9613440" cy="3694680"/>
          </a:xfrm>
          <a:prstGeom prst="rect">
            <a:avLst/>
          </a:prstGeom>
          <a:ln w="0">
            <a:noFill/>
          </a:ln>
        </p:spPr>
      </p:pic>
      <p:pic>
        <p:nvPicPr>
          <p:cNvPr id="199" name="Content Placeholder 3" descr=""/>
          <p:cNvPicPr/>
          <p:nvPr/>
        </p:nvPicPr>
        <p:blipFill>
          <a:blip r:embed="rId3"/>
          <a:stretch/>
        </p:blipFill>
        <p:spPr>
          <a:xfrm>
            <a:off x="7585560" y="1695960"/>
            <a:ext cx="4606200" cy="25909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5" descr=""/>
          <p:cNvPicPr/>
          <p:nvPr/>
        </p:nvPicPr>
        <p:blipFill>
          <a:blip r:embed="rId4"/>
          <a:stretch/>
        </p:blipFill>
        <p:spPr>
          <a:xfrm>
            <a:off x="8258760" y="4287240"/>
            <a:ext cx="3933000" cy="2590920"/>
          </a:xfrm>
          <a:prstGeom prst="rect">
            <a:avLst/>
          </a:prstGeom>
          <a:ln w="0">
            <a:noFill/>
          </a:ln>
        </p:spPr>
      </p:pic>
      <p:sp>
        <p:nvSpPr>
          <p:cNvPr id="201" name="Szövegdoboz 6"/>
          <p:cNvSpPr/>
          <p:nvPr/>
        </p:nvSpPr>
        <p:spPr>
          <a:xfrm>
            <a:off x="0" y="0"/>
            <a:ext cx="7021800" cy="94284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800" spc="-1" strike="noStrike" cap="small">
                <a:solidFill>
                  <a:srgbClr val="000000"/>
                </a:solidFill>
                <a:latin typeface="Calibri"/>
              </a:rPr>
              <a:t>a lejtő legtávolabbi ismert része: Darnó-hegy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Szövegdoboz 7"/>
          <p:cNvSpPr/>
          <p:nvPr/>
        </p:nvSpPr>
        <p:spPr>
          <a:xfrm>
            <a:off x="0" y="1175760"/>
            <a:ext cx="7252560" cy="179604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Triász és jura korú óceáni aljzatot képviselő magmás kőzetek (bazalt)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mélytengeri üledékek (radiolarit-sugárállatka)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>
                <a:solidFill>
                  <a:srgbClr val="000000"/>
                </a:solidFill>
                <a:latin typeface="Calibri"/>
              </a:rPr>
              <a:t>Nincsenek sekélytengeri áthalmozott elemek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0" dur="indefinite" restart="never" nodeType="tmRoot">
          <p:childTnLst>
            <p:seq>
              <p:cTn id="301" dur="indefinite" nodeType="mainSeq">
                <p:childTnLst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9" dur="5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0" dur="500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5" dur="500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Kép 30" descr="A képen rajz, Gyermekrajz, vázlat, illusztráció látható&#10;&#10;Automatikusan generált leírás"/>
          <p:cNvPicPr/>
          <p:nvPr/>
        </p:nvPicPr>
        <p:blipFill>
          <a:blip r:embed="rId1"/>
          <a:srcRect l="0" t="62775" r="23950" b="0"/>
          <a:stretch/>
        </p:blipFill>
        <p:spPr>
          <a:xfrm>
            <a:off x="39960" y="0"/>
            <a:ext cx="7974720" cy="48996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54" descr=""/>
          <p:cNvPicPr/>
          <p:nvPr/>
        </p:nvPicPr>
        <p:blipFill>
          <a:blip r:embed="rId2"/>
          <a:srcRect l="0" t="53078" r="66949" b="17728"/>
          <a:stretch/>
        </p:blipFill>
        <p:spPr>
          <a:xfrm>
            <a:off x="-232920" y="5710680"/>
            <a:ext cx="12453840" cy="1104120"/>
          </a:xfrm>
          <a:prstGeom prst="rect">
            <a:avLst/>
          </a:prstGeom>
          <a:ln w="0">
            <a:noFill/>
          </a:ln>
        </p:spPr>
      </p:pic>
      <p:sp>
        <p:nvSpPr>
          <p:cNvPr id="205" name="TextBox 72"/>
          <p:cNvSpPr/>
          <p:nvPr/>
        </p:nvSpPr>
        <p:spPr>
          <a:xfrm>
            <a:off x="10620720" y="5416200"/>
            <a:ext cx="1679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Matenco &amp;Haq 2020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Box 73"/>
          <p:cNvSpPr/>
          <p:nvPr/>
        </p:nvSpPr>
        <p:spPr>
          <a:xfrm>
            <a:off x="6958440" y="6264360"/>
            <a:ext cx="180072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Óceáni litoszféra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76"/>
          <p:cNvSpPr/>
          <p:nvPr/>
        </p:nvSpPr>
        <p:spPr>
          <a:xfrm rot="563400">
            <a:off x="9556560" y="6333120"/>
            <a:ext cx="96732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alábukás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77"/>
          <p:cNvSpPr/>
          <p:nvPr/>
        </p:nvSpPr>
        <p:spPr>
          <a:xfrm>
            <a:off x="286560" y="6190920"/>
            <a:ext cx="1676160" cy="333000"/>
          </a:xfrm>
          <a:prstGeom prst="rect">
            <a:avLst/>
          </a:prstGeom>
          <a:solidFill>
            <a:srgbClr val="f49c8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Megnyúlás, árkok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Szövegdoboz 27"/>
          <p:cNvSpPr/>
          <p:nvPr/>
        </p:nvSpPr>
        <p:spPr>
          <a:xfrm>
            <a:off x="1779480" y="5546520"/>
            <a:ext cx="1497960" cy="3639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Laskó-völgy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Szövegdoboz 29"/>
          <p:cNvSpPr/>
          <p:nvPr/>
        </p:nvSpPr>
        <p:spPr>
          <a:xfrm>
            <a:off x="3010680" y="5539320"/>
            <a:ext cx="903600" cy="3639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D Bükk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Szövegdoboz 51"/>
          <p:cNvSpPr/>
          <p:nvPr/>
        </p:nvSpPr>
        <p:spPr>
          <a:xfrm>
            <a:off x="4615920" y="5156640"/>
            <a:ext cx="1917000" cy="29268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rgbClr val="00b050"/>
                </a:solidFill>
                <a:latin typeface="Calibri"/>
              </a:rPr>
              <a:t>Szarvaskő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Csillag: 5 ágú 59"/>
          <p:cNvSpPr/>
          <p:nvPr/>
        </p:nvSpPr>
        <p:spPr>
          <a:xfrm>
            <a:off x="10371600" y="6017760"/>
            <a:ext cx="177480" cy="177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3040" bIns="2304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3" name="Szövegdoboz 62"/>
          <p:cNvSpPr/>
          <p:nvPr/>
        </p:nvSpPr>
        <p:spPr>
          <a:xfrm>
            <a:off x="3285360" y="5053320"/>
            <a:ext cx="1594080" cy="49572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4">
                    <a:lumMod val="50000"/>
                  </a:schemeClr>
                </a:solidFill>
                <a:latin typeface="Calibri"/>
              </a:rPr>
              <a:t>Bánkúti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4">
                    <a:lumMod val="50000"/>
                  </a:schemeClr>
                </a:solidFill>
                <a:latin typeface="Calibri"/>
              </a:rPr>
              <a:t>sorozat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Szövegdoboz 26"/>
          <p:cNvSpPr/>
          <p:nvPr/>
        </p:nvSpPr>
        <p:spPr>
          <a:xfrm>
            <a:off x="1184400" y="5539320"/>
            <a:ext cx="769320" cy="36396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Recsk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Szövegdoboz 1"/>
          <p:cNvSpPr/>
          <p:nvPr/>
        </p:nvSpPr>
        <p:spPr>
          <a:xfrm>
            <a:off x="7499520" y="5539320"/>
            <a:ext cx="2188440" cy="29268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6">
                    <a:lumMod val="75000"/>
                  </a:schemeClr>
                </a:solidFill>
                <a:latin typeface="Calibri"/>
              </a:rPr>
              <a:t>Darnó-hegy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Szövegdoboz 2"/>
          <p:cNvSpPr/>
          <p:nvPr/>
        </p:nvSpPr>
        <p:spPr>
          <a:xfrm>
            <a:off x="1579680" y="5229360"/>
            <a:ext cx="1897200" cy="292680"/>
          </a:xfrm>
          <a:prstGeom prst="rect">
            <a:avLst/>
          </a:prstGeom>
          <a:solidFill>
            <a:schemeClr val="bg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rgbClr val="00b0f0"/>
                </a:solidFill>
                <a:latin typeface="Calibri"/>
              </a:rPr>
              <a:t>Mónosbél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Kép 33" descr="takarok a bukkben.png"/>
          <p:cNvPicPr/>
          <p:nvPr/>
        </p:nvPicPr>
        <p:blipFill>
          <a:blip r:embed="rId3"/>
          <a:stretch/>
        </p:blipFill>
        <p:spPr>
          <a:xfrm>
            <a:off x="6095880" y="1711800"/>
            <a:ext cx="6095520" cy="2862000"/>
          </a:xfrm>
          <a:prstGeom prst="rect">
            <a:avLst/>
          </a:prstGeom>
          <a:ln w="0">
            <a:noFill/>
          </a:ln>
        </p:spPr>
      </p:pic>
      <p:sp>
        <p:nvSpPr>
          <p:cNvPr id="218" name="Szövegdoboz 34"/>
          <p:cNvSpPr/>
          <p:nvPr/>
        </p:nvSpPr>
        <p:spPr>
          <a:xfrm>
            <a:off x="7086600" y="3795120"/>
            <a:ext cx="292320" cy="36396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Szövegdoboz 35"/>
          <p:cNvSpPr/>
          <p:nvPr/>
        </p:nvSpPr>
        <p:spPr>
          <a:xfrm>
            <a:off x="10496880" y="3699000"/>
            <a:ext cx="1036080" cy="63828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Bánkúti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Sorozat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Szövegdoboz 36"/>
          <p:cNvSpPr/>
          <p:nvPr/>
        </p:nvSpPr>
        <p:spPr>
          <a:xfrm>
            <a:off x="9254520" y="3143160"/>
            <a:ext cx="126180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Szövegdoboz 37"/>
          <p:cNvSpPr/>
          <p:nvPr/>
        </p:nvSpPr>
        <p:spPr>
          <a:xfrm>
            <a:off x="6725880" y="2958480"/>
            <a:ext cx="126180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Szövegdoboz 38"/>
          <p:cNvSpPr/>
          <p:nvPr/>
        </p:nvSpPr>
        <p:spPr>
          <a:xfrm>
            <a:off x="8476200" y="2081160"/>
            <a:ext cx="1258560" cy="363960"/>
          </a:xfrm>
          <a:prstGeom prst="rect">
            <a:avLst/>
          </a:prstGeom>
          <a:solidFill>
            <a:srgbClr val="00984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Szarvaskő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Szövegdoboz 39"/>
          <p:cNvSpPr/>
          <p:nvPr/>
        </p:nvSpPr>
        <p:spPr>
          <a:xfrm>
            <a:off x="6447960" y="1584000"/>
            <a:ext cx="1373040" cy="363960"/>
          </a:xfrm>
          <a:prstGeom prst="rect">
            <a:avLst/>
          </a:prstGeom>
          <a:solidFill>
            <a:srgbClr val="4d897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Darnóhegy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Szövegdoboz 40"/>
          <p:cNvSpPr/>
          <p:nvPr/>
        </p:nvSpPr>
        <p:spPr>
          <a:xfrm>
            <a:off x="6499080" y="1122120"/>
            <a:ext cx="2727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Recsk-Darnó-hegy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Szövegdoboz 41"/>
          <p:cNvSpPr/>
          <p:nvPr/>
        </p:nvSpPr>
        <p:spPr>
          <a:xfrm>
            <a:off x="9288720" y="1612800"/>
            <a:ext cx="1465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DNy-Bükk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Szövegdoboz 42"/>
          <p:cNvSpPr/>
          <p:nvPr/>
        </p:nvSpPr>
        <p:spPr>
          <a:xfrm>
            <a:off x="0" y="0"/>
            <a:ext cx="9237960" cy="942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800" spc="-1" strike="noStrike" cap="small">
                <a:solidFill>
                  <a:srgbClr val="158eff"/>
                </a:solidFill>
                <a:latin typeface="Calibri"/>
              </a:rPr>
              <a:t>Jura helyzet – mai helyzet: takaróképződés és deformáció után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7" name="Egyenes összekötő 44"/>
          <p:cNvCxnSpPr/>
          <p:nvPr/>
        </p:nvCxnSpPr>
        <p:spPr>
          <a:xfrm flipH="1" flipV="1">
            <a:off x="0" y="4602600"/>
            <a:ext cx="12216240" cy="7092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cxnSp>
        <p:nvCxnSpPr>
          <p:cNvPr id="228" name="Egyenes összekötő 53"/>
          <p:cNvCxnSpPr/>
          <p:nvPr/>
        </p:nvCxnSpPr>
        <p:spPr>
          <a:xfrm flipV="1">
            <a:off x="4147560" y="523080"/>
            <a:ext cx="3035880" cy="407988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6" dur="indefinite" restart="never" nodeType="tmRoot">
          <p:childTnLst>
            <p:seq>
              <p:cTn id="327" dur="indefinite" nodeType="mainSeq">
                <p:childTnLst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ontent Placeholder 3" descr=""/>
          <p:cNvPicPr/>
          <p:nvPr/>
        </p:nvPicPr>
        <p:blipFill>
          <a:blip r:embed="rId1"/>
          <a:srcRect l="26592" t="4897" r="37361" b="53268"/>
          <a:stretch/>
        </p:blipFill>
        <p:spPr>
          <a:xfrm>
            <a:off x="21240" y="592200"/>
            <a:ext cx="4049640" cy="62654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7" descr=""/>
          <p:cNvPicPr/>
          <p:nvPr/>
        </p:nvPicPr>
        <p:blipFill>
          <a:blip r:embed="rId2"/>
          <a:srcRect l="0" t="29291" r="35086" b="0"/>
          <a:stretch/>
        </p:blipFill>
        <p:spPr>
          <a:xfrm>
            <a:off x="6600600" y="3432240"/>
            <a:ext cx="5590800" cy="3425400"/>
          </a:xfrm>
          <a:prstGeom prst="rect">
            <a:avLst/>
          </a:prstGeom>
          <a:ln w="0">
            <a:noFill/>
          </a:ln>
        </p:spPr>
      </p:pic>
      <p:pic>
        <p:nvPicPr>
          <p:cNvPr id="231" name="Kép 1" descr=""/>
          <p:cNvPicPr/>
          <p:nvPr/>
        </p:nvPicPr>
        <p:blipFill>
          <a:blip r:embed="rId3"/>
          <a:srcRect l="16143" t="22982" r="36474" b="33500"/>
          <a:stretch/>
        </p:blipFill>
        <p:spPr>
          <a:xfrm>
            <a:off x="7230960" y="15840"/>
            <a:ext cx="4939200" cy="3402720"/>
          </a:xfrm>
          <a:prstGeom prst="rect">
            <a:avLst/>
          </a:prstGeom>
          <a:ln w="0">
            <a:noFill/>
          </a:ln>
        </p:spPr>
      </p:pic>
      <p:sp>
        <p:nvSpPr>
          <p:cNvPr id="232" name="Freeform 9"/>
          <p:cNvSpPr/>
          <p:nvPr/>
        </p:nvSpPr>
        <p:spPr>
          <a:xfrm>
            <a:off x="7958520" y="659160"/>
            <a:ext cx="1950840" cy="1316520"/>
          </a:xfrm>
          <a:custGeom>
            <a:avLst/>
            <a:gdLst>
              <a:gd name="textAreaLeft" fmla="*/ 0 w 1950840"/>
              <a:gd name="textAreaRight" fmla="*/ 1951200 w 1950840"/>
              <a:gd name="textAreaTop" fmla="*/ 0 h 1316520"/>
              <a:gd name="textAreaBottom" fmla="*/ 1316880 h 1316520"/>
            </a:gdLst>
            <a:ahLst/>
            <a:rect l="textAreaLeft" t="textAreaTop" r="textAreaRight" b="textAreaBottom"/>
            <a:pathLst>
              <a:path w="1720312" h="1154624">
                <a:moveTo>
                  <a:pt x="0" y="0"/>
                </a:moveTo>
                <a:lnTo>
                  <a:pt x="1720312" y="1154624"/>
                </a:lnTo>
              </a:path>
            </a:pathLst>
          </a:cu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3" name="Freeform 10"/>
          <p:cNvSpPr/>
          <p:nvPr/>
        </p:nvSpPr>
        <p:spPr>
          <a:xfrm>
            <a:off x="9565920" y="263160"/>
            <a:ext cx="896040" cy="1953000"/>
          </a:xfrm>
          <a:custGeom>
            <a:avLst/>
            <a:gdLst>
              <a:gd name="textAreaLeft" fmla="*/ 0 w 896040"/>
              <a:gd name="textAreaRight" fmla="*/ 896400 w 896040"/>
              <a:gd name="textAreaTop" fmla="*/ 0 h 1953000"/>
              <a:gd name="textAreaBottom" fmla="*/ 1953360 h 1953000"/>
            </a:gdLst>
            <a:ahLst/>
            <a:rect l="textAreaLeft" t="textAreaTop" r="textAreaRight" b="textAreaBottom"/>
            <a:pathLst>
              <a:path w="1720312" h="1154624">
                <a:moveTo>
                  <a:pt x="0" y="0"/>
                </a:moveTo>
                <a:lnTo>
                  <a:pt x="1720312" y="115462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4" name="TextBox 11"/>
          <p:cNvSpPr/>
          <p:nvPr/>
        </p:nvSpPr>
        <p:spPr>
          <a:xfrm>
            <a:off x="8145000" y="707400"/>
            <a:ext cx="640080" cy="401400"/>
          </a:xfrm>
          <a:prstGeom prst="rect">
            <a:avLst/>
          </a:prstGeom>
          <a:solidFill>
            <a:schemeClr val="bg2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ffff"/>
                </a:solidFill>
                <a:latin typeface="Calibri"/>
              </a:rPr>
              <a:t>S</a:t>
            </a:r>
            <a:r>
              <a:rPr b="0" lang="hu-HU" sz="1800" spc="-1" strike="noStrike" baseline="-25000">
                <a:solidFill>
                  <a:srgbClr val="ffffff"/>
                </a:solidFill>
                <a:latin typeface="Calibri"/>
              </a:rPr>
              <a:t>0-1?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Box 12"/>
          <p:cNvSpPr/>
          <p:nvPr/>
        </p:nvSpPr>
        <p:spPr>
          <a:xfrm>
            <a:off x="9681480" y="375840"/>
            <a:ext cx="418320" cy="401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S</a:t>
            </a:r>
            <a:r>
              <a:rPr b="0" lang="hu-HU" sz="1800" spc="-1" strike="noStrike" baseline="-25000">
                <a:solidFill>
                  <a:srgbClr val="ff0000"/>
                </a:solidFill>
                <a:latin typeface="Calibri"/>
              </a:rPr>
              <a:t>2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3960" y="15840"/>
            <a:ext cx="7227000" cy="74556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2400" spc="-1" strike="noStrike" cap="small">
                <a:solidFill>
                  <a:srgbClr val="000000"/>
                </a:solidFill>
                <a:latin typeface="Arial"/>
              </a:rPr>
              <a:t>Az óceán bezáródásának és a kőzetlemezek egymásra tolódásának nyomai – Bánkúti sorozat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Szövegdoboz 2"/>
          <p:cNvSpPr/>
          <p:nvPr/>
        </p:nvSpPr>
        <p:spPr>
          <a:xfrm>
            <a:off x="1666440" y="6211800"/>
            <a:ext cx="2404080" cy="91260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Szoros redők késő-triász tűzköves mészkőben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Szövegdoboz 4"/>
          <p:cNvSpPr/>
          <p:nvPr/>
        </p:nvSpPr>
        <p:spPr>
          <a:xfrm>
            <a:off x="6600600" y="3425760"/>
            <a:ext cx="2404080" cy="91260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Szoros redők középső-késő-jura agyagpalában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Freeform 10"/>
          <p:cNvSpPr/>
          <p:nvPr/>
        </p:nvSpPr>
        <p:spPr>
          <a:xfrm rot="16200000">
            <a:off x="7916040" y="2116800"/>
            <a:ext cx="2589120" cy="5220360"/>
          </a:xfrm>
          <a:custGeom>
            <a:avLst/>
            <a:gdLst>
              <a:gd name="textAreaLeft" fmla="*/ 0 w 2589120"/>
              <a:gd name="textAreaRight" fmla="*/ 2589480 w 2589120"/>
              <a:gd name="textAreaTop" fmla="*/ 0 h 5220360"/>
              <a:gd name="textAreaBottom" fmla="*/ 5220720 h 5220360"/>
            </a:gdLst>
            <a:ahLst/>
            <a:rect l="textAreaLeft" t="textAreaTop" r="textAreaRight" b="textAreaBottom"/>
            <a:pathLst>
              <a:path w="1720312" h="1154624">
                <a:moveTo>
                  <a:pt x="0" y="0"/>
                </a:moveTo>
                <a:lnTo>
                  <a:pt x="1720312" y="1154624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0" name="TextBox 12"/>
          <p:cNvSpPr/>
          <p:nvPr/>
        </p:nvSpPr>
        <p:spPr>
          <a:xfrm>
            <a:off x="6641640" y="5353920"/>
            <a:ext cx="353160" cy="401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S</a:t>
            </a:r>
            <a:r>
              <a:rPr b="0" lang="hu-HU" sz="1800" spc="-1" strike="noStrike" baseline="-25000">
                <a:solidFill>
                  <a:srgbClr val="ff0000"/>
                </a:solidFill>
                <a:latin typeface="Calibri"/>
              </a:rPr>
              <a:t>2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Szövegdoboz 13"/>
          <p:cNvSpPr/>
          <p:nvPr/>
        </p:nvSpPr>
        <p:spPr>
          <a:xfrm>
            <a:off x="7242480" y="2489400"/>
            <a:ext cx="2404080" cy="91260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Rétegdőlés és palásság késő-triász tűzköves mészkőben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7" dur="indefinite" restart="never" nodeType="tmRoot">
          <p:childTnLst>
            <p:seq>
              <p:cTn id="398" dur="indefinite" nodeType="mainSeq">
                <p:childTnLst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11" descr=""/>
          <p:cNvPicPr/>
          <p:nvPr/>
        </p:nvPicPr>
        <p:blipFill>
          <a:blip r:embed="rId1"/>
          <a:stretch/>
        </p:blipFill>
        <p:spPr>
          <a:xfrm>
            <a:off x="4100760" y="3029400"/>
            <a:ext cx="7995240" cy="4060800"/>
          </a:xfrm>
          <a:prstGeom prst="rect">
            <a:avLst/>
          </a:prstGeom>
          <a:ln w="0">
            <a:noFill/>
          </a:ln>
        </p:spPr>
      </p:pic>
      <p:pic>
        <p:nvPicPr>
          <p:cNvPr id="243" name="Content Placeholder 6" descr=""/>
          <p:cNvPicPr/>
          <p:nvPr/>
        </p:nvPicPr>
        <p:blipFill>
          <a:blip r:embed="rId2"/>
          <a:stretch/>
        </p:blipFill>
        <p:spPr>
          <a:xfrm>
            <a:off x="5531400" y="246600"/>
            <a:ext cx="6660360" cy="28699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8" descr=""/>
          <p:cNvPicPr/>
          <p:nvPr/>
        </p:nvPicPr>
        <p:blipFill>
          <a:blip r:embed="rId3"/>
          <a:stretch/>
        </p:blipFill>
        <p:spPr>
          <a:xfrm>
            <a:off x="0" y="8280"/>
            <a:ext cx="5531040" cy="4144320"/>
          </a:xfrm>
          <a:prstGeom prst="rect">
            <a:avLst/>
          </a:prstGeom>
          <a:ln w="0">
            <a:noFill/>
          </a:ln>
        </p:spPr>
      </p:pic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0" y="4152960"/>
            <a:ext cx="4100400" cy="1735560"/>
          </a:xfrm>
          <a:prstGeom prst="rect">
            <a:avLst/>
          </a:prstGeom>
          <a:solidFill>
            <a:srgbClr val="caf1f3"/>
          </a:solidFill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2400" spc="-1" strike="noStrike" cap="small">
                <a:solidFill>
                  <a:srgbClr val="000000"/>
                </a:solidFill>
                <a:latin typeface="Arial"/>
              </a:rPr>
              <a:t>Az óceán bezáródásának és a kőzetlemezek egymásra tolódásának nyomai – Mónosbéli sorozat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Szövegdoboz 2"/>
          <p:cNvSpPr/>
          <p:nvPr/>
        </p:nvSpPr>
        <p:spPr>
          <a:xfrm>
            <a:off x="2446920" y="3506400"/>
            <a:ext cx="3084120" cy="91260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Nyílt, szögletes redő mónosbéli palában (mkő betelepülések)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Nyíl: jobbra mutató 3"/>
          <p:cNvSpPr/>
          <p:nvPr/>
        </p:nvSpPr>
        <p:spPr>
          <a:xfrm>
            <a:off x="5102280" y="744840"/>
            <a:ext cx="857520" cy="353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9b5c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8" name="Szövegdoboz 4"/>
          <p:cNvSpPr/>
          <p:nvPr/>
        </p:nvSpPr>
        <p:spPr>
          <a:xfrm>
            <a:off x="4717800" y="4875120"/>
            <a:ext cx="2464920" cy="69948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000" spc="-1" strike="noStrike" cap="small">
                <a:solidFill>
                  <a:srgbClr val="000000"/>
                </a:solidFill>
                <a:latin typeface="Calibri"/>
              </a:rPr>
              <a:t>Szigmoidális duplexek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Szövegdoboz 5"/>
          <p:cNvSpPr/>
          <p:nvPr/>
        </p:nvSpPr>
        <p:spPr>
          <a:xfrm>
            <a:off x="6660720" y="3709800"/>
            <a:ext cx="2888280" cy="69948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000" spc="-1" strike="noStrike" cap="small">
                <a:solidFill>
                  <a:srgbClr val="000000"/>
                </a:solidFill>
                <a:latin typeface="Calibri"/>
              </a:rPr>
              <a:t>Hullámos palássági felület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9" dur="indefinite" restart="never" nodeType="tmRoot">
          <p:childTnLst>
            <p:seq>
              <p:cTn id="440" dur="indefinite" nodeType="mainSeq">
                <p:childTnLst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9" descr=""/>
          <p:cNvPicPr/>
          <p:nvPr/>
        </p:nvPicPr>
        <p:blipFill>
          <a:blip r:embed="rId1"/>
          <a:stretch/>
        </p:blipFill>
        <p:spPr>
          <a:xfrm flipH="1" rot="18352200">
            <a:off x="8835840" y="3607200"/>
            <a:ext cx="3412080" cy="25588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4" descr=""/>
          <p:cNvPicPr/>
          <p:nvPr/>
        </p:nvPicPr>
        <p:blipFill>
          <a:blip r:embed="rId2"/>
          <a:stretch/>
        </p:blipFill>
        <p:spPr>
          <a:xfrm>
            <a:off x="0" y="3529080"/>
            <a:ext cx="4817160" cy="32112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5" descr=""/>
          <p:cNvPicPr/>
          <p:nvPr/>
        </p:nvPicPr>
        <p:blipFill>
          <a:blip r:embed="rId3"/>
          <a:srcRect l="1408" t="43584" r="2115" b="10759"/>
          <a:stretch/>
        </p:blipFill>
        <p:spPr>
          <a:xfrm>
            <a:off x="876600" y="48600"/>
            <a:ext cx="11311200" cy="3462480"/>
          </a:xfrm>
          <a:prstGeom prst="rect">
            <a:avLst/>
          </a:prstGeom>
          <a:ln w="28575">
            <a:solidFill>
              <a:srgbClr val="69b5c0"/>
            </a:solidFill>
            <a:round/>
          </a:ln>
        </p:spPr>
      </p:pic>
      <p:pic>
        <p:nvPicPr>
          <p:cNvPr id="253" name="Picture 10" descr=""/>
          <p:cNvPicPr/>
          <p:nvPr/>
        </p:nvPicPr>
        <p:blipFill>
          <a:blip r:embed="rId4"/>
          <a:stretch/>
        </p:blipFill>
        <p:spPr>
          <a:xfrm>
            <a:off x="4790160" y="3646440"/>
            <a:ext cx="4125600" cy="3094200"/>
          </a:xfrm>
          <a:prstGeom prst="rect">
            <a:avLst/>
          </a:prstGeom>
          <a:ln w="0">
            <a:noFill/>
          </a:ln>
        </p:spPr>
      </p:pic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3960" y="15840"/>
            <a:ext cx="6424920" cy="70956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2400" spc="-1" strike="noStrike" cap="small">
                <a:solidFill>
                  <a:srgbClr val="000000"/>
                </a:solidFill>
                <a:latin typeface="Arial"/>
              </a:rPr>
              <a:t>Az óceán bezáródásának és a kőzetlemezek egymásra tolódásának nyomai –szarvaskő</a:t>
            </a:r>
            <a:endParaRPr b="0" lang="hu-HU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Szövegdoboz 2"/>
          <p:cNvSpPr/>
          <p:nvPr/>
        </p:nvSpPr>
        <p:spPr>
          <a:xfrm>
            <a:off x="2995200" y="6472800"/>
            <a:ext cx="194436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Forgó kőhurkák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Szövegdoboz 3"/>
          <p:cNvSpPr/>
          <p:nvPr/>
        </p:nvSpPr>
        <p:spPr>
          <a:xfrm>
            <a:off x="7146720" y="6440040"/>
            <a:ext cx="185904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„</a:t>
            </a: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Szigma-klaszt”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Szövegdoboz 6"/>
          <p:cNvSpPr/>
          <p:nvPr/>
        </p:nvSpPr>
        <p:spPr>
          <a:xfrm>
            <a:off x="10456920" y="6488640"/>
            <a:ext cx="185904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„</a:t>
            </a: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Szigma-klaszt”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Szabadkézi sokszög: alakzat 8"/>
          <p:cNvSpPr/>
          <p:nvPr/>
        </p:nvSpPr>
        <p:spPr>
          <a:xfrm>
            <a:off x="5874120" y="4176720"/>
            <a:ext cx="1176840" cy="725760"/>
          </a:xfrm>
          <a:custGeom>
            <a:avLst/>
            <a:gdLst>
              <a:gd name="textAreaLeft" fmla="*/ 0 w 1176840"/>
              <a:gd name="textAreaRight" fmla="*/ 1177200 w 1176840"/>
              <a:gd name="textAreaTop" fmla="*/ 0 h 725760"/>
              <a:gd name="textAreaBottom" fmla="*/ 726120 h 725760"/>
            </a:gdLst>
            <a:ahLst/>
            <a:rect l="textAreaLeft" t="textAreaTop" r="textAreaRight" b="textAreaBottom"/>
            <a:pathLst>
              <a:path w="1177250" h="725946">
                <a:moveTo>
                  <a:pt x="0" y="725946"/>
                </a:moveTo>
                <a:cubicBezTo>
                  <a:pt x="530257" y="429787"/>
                  <a:pt x="1060515" y="133628"/>
                  <a:pt x="1159497" y="37789"/>
                </a:cubicBezTo>
                <a:cubicBezTo>
                  <a:pt x="1258479" y="-58050"/>
                  <a:pt x="926184" y="46430"/>
                  <a:pt x="593889" y="1509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9" name="Szabadkézi sokszög: alakzat 11"/>
          <p:cNvSpPr/>
          <p:nvPr/>
        </p:nvSpPr>
        <p:spPr>
          <a:xfrm>
            <a:off x="9863280" y="3646440"/>
            <a:ext cx="1176840" cy="725760"/>
          </a:xfrm>
          <a:custGeom>
            <a:avLst/>
            <a:gdLst>
              <a:gd name="textAreaLeft" fmla="*/ 0 w 1176840"/>
              <a:gd name="textAreaRight" fmla="*/ 1177200 w 1176840"/>
              <a:gd name="textAreaTop" fmla="*/ 0 h 725760"/>
              <a:gd name="textAreaBottom" fmla="*/ 726120 h 725760"/>
            </a:gdLst>
            <a:ahLst/>
            <a:rect l="textAreaLeft" t="textAreaTop" r="textAreaRight" b="textAreaBottom"/>
            <a:pathLst>
              <a:path w="1177250" h="725946">
                <a:moveTo>
                  <a:pt x="0" y="725946"/>
                </a:moveTo>
                <a:cubicBezTo>
                  <a:pt x="530257" y="429787"/>
                  <a:pt x="1060515" y="133628"/>
                  <a:pt x="1159497" y="37789"/>
                </a:cubicBezTo>
                <a:cubicBezTo>
                  <a:pt x="1258479" y="-58050"/>
                  <a:pt x="926184" y="46430"/>
                  <a:pt x="593889" y="1509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0" name="Szabadkézi sokszög: alakzat 12"/>
          <p:cNvSpPr/>
          <p:nvPr/>
        </p:nvSpPr>
        <p:spPr>
          <a:xfrm rot="11341200">
            <a:off x="10200960" y="5333040"/>
            <a:ext cx="1176840" cy="725760"/>
          </a:xfrm>
          <a:custGeom>
            <a:avLst/>
            <a:gdLst>
              <a:gd name="textAreaLeft" fmla="*/ 0 w 1176840"/>
              <a:gd name="textAreaRight" fmla="*/ 1177200 w 1176840"/>
              <a:gd name="textAreaTop" fmla="*/ 0 h 725760"/>
              <a:gd name="textAreaBottom" fmla="*/ 726120 h 725760"/>
            </a:gdLst>
            <a:ahLst/>
            <a:rect l="textAreaLeft" t="textAreaTop" r="textAreaRight" b="textAreaBottom"/>
            <a:pathLst>
              <a:path w="1177250" h="725946">
                <a:moveTo>
                  <a:pt x="0" y="725946"/>
                </a:moveTo>
                <a:cubicBezTo>
                  <a:pt x="530257" y="429787"/>
                  <a:pt x="1060515" y="133628"/>
                  <a:pt x="1159497" y="37789"/>
                </a:cubicBezTo>
                <a:cubicBezTo>
                  <a:pt x="1258479" y="-58050"/>
                  <a:pt x="926184" y="46430"/>
                  <a:pt x="593889" y="1509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1" name="Szabadkézi sokszög: alakzat 13"/>
          <p:cNvSpPr/>
          <p:nvPr/>
        </p:nvSpPr>
        <p:spPr>
          <a:xfrm rot="10800000">
            <a:off x="7271280" y="5613120"/>
            <a:ext cx="1176840" cy="725760"/>
          </a:xfrm>
          <a:custGeom>
            <a:avLst/>
            <a:gdLst>
              <a:gd name="textAreaLeft" fmla="*/ 0 w 1176840"/>
              <a:gd name="textAreaRight" fmla="*/ 1177200 w 1176840"/>
              <a:gd name="textAreaTop" fmla="*/ 0 h 725760"/>
              <a:gd name="textAreaBottom" fmla="*/ 726120 h 725760"/>
            </a:gdLst>
            <a:ahLst/>
            <a:rect l="textAreaLeft" t="textAreaTop" r="textAreaRight" b="textAreaBottom"/>
            <a:pathLst>
              <a:path w="1177250" h="725946">
                <a:moveTo>
                  <a:pt x="0" y="725946"/>
                </a:moveTo>
                <a:cubicBezTo>
                  <a:pt x="530257" y="429787"/>
                  <a:pt x="1060515" y="133628"/>
                  <a:pt x="1159497" y="37789"/>
                </a:cubicBezTo>
                <a:cubicBezTo>
                  <a:pt x="1258479" y="-58050"/>
                  <a:pt x="926184" y="46430"/>
                  <a:pt x="593889" y="1509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5" dur="indefinite" restart="never" nodeType="tmRoot">
          <p:childTnLst>
            <p:seq>
              <p:cTn id="466" dur="indefinite" nodeType="mainSeq">
                <p:childTnLst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3" descr=""/>
          <p:cNvPicPr/>
          <p:nvPr/>
        </p:nvPicPr>
        <p:blipFill>
          <a:blip r:embed="rId1"/>
          <a:srcRect l="0" t="5646" r="0" b="0"/>
          <a:stretch/>
        </p:blipFill>
        <p:spPr>
          <a:xfrm>
            <a:off x="-23760" y="1694520"/>
            <a:ext cx="10754280" cy="5163120"/>
          </a:xfrm>
          <a:prstGeom prst="rect">
            <a:avLst/>
          </a:prstGeom>
          <a:ln w="0">
            <a:noFill/>
          </a:ln>
        </p:spPr>
      </p:pic>
      <p:sp>
        <p:nvSpPr>
          <p:cNvPr id="263" name="Téglalap 20"/>
          <p:cNvSpPr/>
          <p:nvPr/>
        </p:nvSpPr>
        <p:spPr>
          <a:xfrm>
            <a:off x="4444560" y="213300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4" name="Szövegdoboz 21"/>
          <p:cNvSpPr/>
          <p:nvPr/>
        </p:nvSpPr>
        <p:spPr>
          <a:xfrm>
            <a:off x="262440" y="3288960"/>
            <a:ext cx="1655640" cy="454680"/>
          </a:xfrm>
          <a:prstGeom prst="rect">
            <a:avLst/>
          </a:prstGeom>
          <a:solidFill>
            <a:srgbClr val="ffbfd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200" spc="-1" strike="noStrike" cap="small">
                <a:solidFill>
                  <a:srgbClr val="000000"/>
                </a:solidFill>
                <a:latin typeface="Arial"/>
              </a:rPr>
              <a:t>Bánkúti sorozat T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Szövegdoboz 22"/>
          <p:cNvSpPr/>
          <p:nvPr/>
        </p:nvSpPr>
        <p:spPr>
          <a:xfrm>
            <a:off x="2819880" y="2545920"/>
            <a:ext cx="1760400" cy="515880"/>
          </a:xfrm>
          <a:prstGeom prst="rect">
            <a:avLst/>
          </a:prstGeom>
          <a:solidFill>
            <a:srgbClr val="96cc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400" spc="-1" strike="noStrike" cap="small">
                <a:solidFill>
                  <a:srgbClr val="000000"/>
                </a:solidFill>
                <a:latin typeface="Arial"/>
              </a:rPr>
              <a:t>Bánkúti sorozat J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Téglalap 8"/>
          <p:cNvSpPr/>
          <p:nvPr/>
        </p:nvSpPr>
        <p:spPr>
          <a:xfrm>
            <a:off x="3561840" y="178884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7" name="Téglalap 9"/>
          <p:cNvSpPr/>
          <p:nvPr/>
        </p:nvSpPr>
        <p:spPr>
          <a:xfrm>
            <a:off x="4580640" y="178884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8" name="Téglalap 10"/>
          <p:cNvSpPr/>
          <p:nvPr/>
        </p:nvSpPr>
        <p:spPr>
          <a:xfrm>
            <a:off x="6309360" y="168984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9" name="Téglalap 11"/>
          <p:cNvSpPr/>
          <p:nvPr/>
        </p:nvSpPr>
        <p:spPr>
          <a:xfrm>
            <a:off x="8000280" y="212796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0" name="Téglalap 12"/>
          <p:cNvSpPr/>
          <p:nvPr/>
        </p:nvSpPr>
        <p:spPr>
          <a:xfrm>
            <a:off x="7085880" y="213300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1" name="Téglalap 15"/>
          <p:cNvSpPr/>
          <p:nvPr/>
        </p:nvSpPr>
        <p:spPr>
          <a:xfrm>
            <a:off x="8914680" y="212328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2" name="Téglalap 16"/>
          <p:cNvSpPr/>
          <p:nvPr/>
        </p:nvSpPr>
        <p:spPr>
          <a:xfrm>
            <a:off x="9840240" y="2133000"/>
            <a:ext cx="914040" cy="19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3" name="Téglalap 17"/>
          <p:cNvSpPr/>
          <p:nvPr/>
        </p:nvSpPr>
        <p:spPr>
          <a:xfrm>
            <a:off x="3561840" y="220176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4" name="Téglalap 18"/>
          <p:cNvSpPr/>
          <p:nvPr/>
        </p:nvSpPr>
        <p:spPr>
          <a:xfrm>
            <a:off x="2606400" y="570168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5" name="Téglalap 23"/>
          <p:cNvSpPr/>
          <p:nvPr/>
        </p:nvSpPr>
        <p:spPr>
          <a:xfrm>
            <a:off x="5618520" y="616644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6" name="Téglalap 24"/>
          <p:cNvSpPr/>
          <p:nvPr/>
        </p:nvSpPr>
        <p:spPr>
          <a:xfrm>
            <a:off x="6608160" y="616644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7" name="Téglalap 25"/>
          <p:cNvSpPr/>
          <p:nvPr/>
        </p:nvSpPr>
        <p:spPr>
          <a:xfrm>
            <a:off x="7598160" y="616644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8" name="Téglalap 26"/>
          <p:cNvSpPr/>
          <p:nvPr/>
        </p:nvSpPr>
        <p:spPr>
          <a:xfrm>
            <a:off x="9624600" y="496548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79" name="Téglalap 27"/>
          <p:cNvSpPr/>
          <p:nvPr/>
        </p:nvSpPr>
        <p:spPr>
          <a:xfrm>
            <a:off x="9147240" y="353952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0" name="Téglalap 28"/>
          <p:cNvSpPr/>
          <p:nvPr/>
        </p:nvSpPr>
        <p:spPr>
          <a:xfrm>
            <a:off x="7904520" y="311976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1" name="Téglalap 29"/>
          <p:cNvSpPr/>
          <p:nvPr/>
        </p:nvSpPr>
        <p:spPr>
          <a:xfrm>
            <a:off x="8017200" y="3653640"/>
            <a:ext cx="955080" cy="197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2" name="Téglalap 30"/>
          <p:cNvSpPr/>
          <p:nvPr/>
        </p:nvSpPr>
        <p:spPr>
          <a:xfrm>
            <a:off x="9376920" y="6166440"/>
            <a:ext cx="1411920" cy="545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3" name="Title 1"/>
          <p:cNvSpPr/>
          <p:nvPr/>
        </p:nvSpPr>
        <p:spPr>
          <a:xfrm>
            <a:off x="83160" y="436320"/>
            <a:ext cx="6956640" cy="709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1" lang="hu-HU" sz="2400" spc="-1" strike="noStrike" cap="small">
                <a:solidFill>
                  <a:srgbClr val="158eff"/>
                </a:solidFill>
                <a:latin typeface="Arial"/>
              </a:rPr>
              <a:t>A hőmérséklet hatása a deformáció stílusára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Szövegdoboz 33"/>
          <p:cNvSpPr/>
          <p:nvPr/>
        </p:nvSpPr>
        <p:spPr>
          <a:xfrm>
            <a:off x="4166280" y="3638520"/>
            <a:ext cx="790560" cy="394560"/>
          </a:xfrm>
          <a:prstGeom prst="rect">
            <a:avLst/>
          </a:prstGeom>
          <a:solidFill>
            <a:srgbClr val="9ec0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Calibri"/>
              </a:rPr>
              <a:t>260°C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Szövegdoboz 34"/>
          <p:cNvSpPr/>
          <p:nvPr/>
        </p:nvSpPr>
        <p:spPr>
          <a:xfrm>
            <a:off x="5356800" y="3109680"/>
            <a:ext cx="790560" cy="394560"/>
          </a:xfrm>
          <a:prstGeom prst="rect">
            <a:avLst/>
          </a:prstGeom>
          <a:solidFill>
            <a:srgbClr val="7a7a7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Calibri"/>
              </a:rPr>
              <a:t>240°C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Szövegdoboz 35"/>
          <p:cNvSpPr/>
          <p:nvPr/>
        </p:nvSpPr>
        <p:spPr>
          <a:xfrm>
            <a:off x="7427160" y="2743200"/>
            <a:ext cx="790560" cy="394560"/>
          </a:xfrm>
          <a:prstGeom prst="rect">
            <a:avLst/>
          </a:prstGeom>
          <a:solidFill>
            <a:srgbClr val="6699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Calibri"/>
              </a:rPr>
              <a:t>230°C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Szövegdoboz 36"/>
          <p:cNvSpPr/>
          <p:nvPr/>
        </p:nvSpPr>
        <p:spPr>
          <a:xfrm>
            <a:off x="68400" y="2035080"/>
            <a:ext cx="36878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 cap="small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Szoros redők új palássággal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Szövegdoboz 37"/>
          <p:cNvSpPr/>
          <p:nvPr/>
        </p:nvSpPr>
        <p:spPr>
          <a:xfrm>
            <a:off x="7967520" y="2972160"/>
            <a:ext cx="46602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 cap="small">
                <a:solidFill>
                  <a:srgbClr val="000000"/>
                </a:solidFill>
                <a:highlight>
                  <a:srgbClr val="ffff00"/>
                </a:highlight>
                <a:latin typeface="Calibri"/>
              </a:rPr>
              <a:t>Szigmoidális nyírási zónák, duplexek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3" dur="indefinite" restart="never" nodeType="tmRoot">
          <p:childTnLst>
            <p:seq>
              <p:cTn id="504" dur="indefinite" nodeType="mainSeq">
                <p:childTnLst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0" fill="hold">
                      <p:stCondLst>
                        <p:cond delay="indefinite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2160360" y="3333240"/>
            <a:ext cx="7871040" cy="2186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hu-HU" sz="2800" spc="-1" strike="noStrike" cap="small">
                <a:solidFill>
                  <a:srgbClr val="000000"/>
                </a:solidFill>
                <a:latin typeface="Arial"/>
              </a:rPr>
              <a:t>Köszönjük a Bükki Nemzeti Park támogatását!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Content Placeholder 2"/>
          <p:cNvSpPr/>
          <p:nvPr/>
        </p:nvSpPr>
        <p:spPr>
          <a:xfrm>
            <a:off x="107640" y="6521760"/>
            <a:ext cx="11420640" cy="65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1400" spc="-1" strike="noStrike">
                <a:solidFill>
                  <a:srgbClr val="000000"/>
                </a:solidFill>
                <a:latin typeface="Arial"/>
              </a:rPr>
              <a:t>A kutatás az NKFIH K134873 számú OTKA pályázatának támogatásával valósult meg.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Content Placeholder 2"/>
          <p:cNvSpPr/>
          <p:nvPr/>
        </p:nvSpPr>
        <p:spPr>
          <a:xfrm>
            <a:off x="3655800" y="221760"/>
            <a:ext cx="4324680" cy="65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hu-HU" sz="3200" spc="-1" strike="noStrike">
                <a:solidFill>
                  <a:srgbClr val="ff0000"/>
                </a:solidFill>
                <a:latin typeface="Arial"/>
              </a:rPr>
              <a:t>Köszönjük a figyelmet!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2" descr="Bükki Nemzeti Park Igazgatóság"/>
          <p:cNvPicPr/>
          <p:nvPr/>
        </p:nvPicPr>
        <p:blipFill>
          <a:blip r:embed="rId1"/>
          <a:stretch/>
        </p:blipFill>
        <p:spPr>
          <a:xfrm>
            <a:off x="3261960" y="1048320"/>
            <a:ext cx="2133360" cy="2142720"/>
          </a:xfrm>
          <a:prstGeom prst="rect">
            <a:avLst/>
          </a:prstGeom>
          <a:ln w="0">
            <a:noFill/>
          </a:ln>
        </p:spPr>
      </p:pic>
      <p:sp>
        <p:nvSpPr>
          <p:cNvPr id="293" name="Szövegdoboz 1"/>
          <p:cNvSpPr/>
          <p:nvPr/>
        </p:nvSpPr>
        <p:spPr>
          <a:xfrm>
            <a:off x="385560" y="4163040"/>
            <a:ext cx="11420640" cy="31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 u="sng" cap="small">
                <a:solidFill>
                  <a:srgbClr val="000000"/>
                </a:solidFill>
                <a:uFillTx/>
                <a:latin typeface="Calibri"/>
              </a:rPr>
              <a:t>Folyamatban lévő kutatási témáink: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Jura képződémények korának pontosítása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Bazaltok/gabbrók korának pontosítása, geokémiai jellegeik meghatározása (szokatlan helyzetű testek)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Jura homokkövek származási helyének azonosítása (cirkon szemcsék koreloszlása alapján)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Betemetődés és kiemelkedés korának pontosítása alacsony hőmérsékletű termokronológiai módszerekkel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Takarós áttolódások korának, irányának pontosítása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hu-HU" sz="2000" spc="-1" strike="noStrike" cap="small">
                <a:solidFill>
                  <a:srgbClr val="000000"/>
                </a:solidFill>
                <a:latin typeface="Calibri"/>
              </a:rPr>
              <a:t>Korai megnyúláshoz kapcsolódó vetők nyomozása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Kép 6" descr=""/>
          <p:cNvPicPr/>
          <p:nvPr/>
        </p:nvPicPr>
        <p:blipFill>
          <a:blip r:embed="rId2"/>
          <a:stretch/>
        </p:blipFill>
        <p:spPr>
          <a:xfrm>
            <a:off x="5817960" y="988560"/>
            <a:ext cx="2356560" cy="228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0" dur="indefinite" restart="never" nodeType="tmRoot">
          <p:childTnLst>
            <p:seq>
              <p:cTn id="531" dur="indefinite" nodeType="mainSeq">
                <p:childTnLst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54" descr=""/>
          <p:cNvPicPr/>
          <p:nvPr/>
        </p:nvPicPr>
        <p:blipFill>
          <a:blip r:embed="rId1"/>
          <a:srcRect l="0" t="44382" r="66949" b="0"/>
          <a:stretch/>
        </p:blipFill>
        <p:spPr>
          <a:xfrm>
            <a:off x="-262440" y="4713120"/>
            <a:ext cx="12453840" cy="2103480"/>
          </a:xfrm>
          <a:prstGeom prst="rect">
            <a:avLst/>
          </a:prstGeom>
          <a:ln w="0">
            <a:noFill/>
          </a:ln>
        </p:spPr>
      </p:pic>
      <p:sp>
        <p:nvSpPr>
          <p:cNvPr id="296" name="TextBox 72"/>
          <p:cNvSpPr/>
          <p:nvPr/>
        </p:nvSpPr>
        <p:spPr>
          <a:xfrm>
            <a:off x="10528200" y="6405480"/>
            <a:ext cx="1679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Matenco &amp;Haq 2020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 73"/>
          <p:cNvSpPr/>
          <p:nvPr/>
        </p:nvSpPr>
        <p:spPr>
          <a:xfrm>
            <a:off x="4936680" y="5625000"/>
            <a:ext cx="180072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Óceáni litoszféra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TextBox 76"/>
          <p:cNvSpPr/>
          <p:nvPr/>
        </p:nvSpPr>
        <p:spPr>
          <a:xfrm rot="771600">
            <a:off x="9660240" y="6048360"/>
            <a:ext cx="96732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alábukás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Box 77"/>
          <p:cNvSpPr/>
          <p:nvPr/>
        </p:nvSpPr>
        <p:spPr>
          <a:xfrm>
            <a:off x="257040" y="5522400"/>
            <a:ext cx="1676160" cy="333000"/>
          </a:xfrm>
          <a:prstGeom prst="rect">
            <a:avLst/>
          </a:prstGeom>
          <a:solidFill>
            <a:srgbClr val="f49c8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Megnyúlás, árkok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Kép 9" descr=""/>
          <p:cNvPicPr/>
          <p:nvPr/>
        </p:nvPicPr>
        <p:blipFill>
          <a:blip r:embed="rId2"/>
          <a:stretch/>
        </p:blipFill>
        <p:spPr>
          <a:xfrm>
            <a:off x="1412280" y="1462320"/>
            <a:ext cx="798120" cy="3181680"/>
          </a:xfrm>
          <a:prstGeom prst="rect">
            <a:avLst/>
          </a:prstGeom>
          <a:ln w="19050">
            <a:noFill/>
          </a:ln>
        </p:spPr>
      </p:pic>
      <p:pic>
        <p:nvPicPr>
          <p:cNvPr id="301" name="Kép 11" descr=""/>
          <p:cNvPicPr/>
          <p:nvPr/>
        </p:nvPicPr>
        <p:blipFill>
          <a:blip r:embed="rId3"/>
          <a:stretch/>
        </p:blipFill>
        <p:spPr>
          <a:xfrm>
            <a:off x="2262960" y="2207160"/>
            <a:ext cx="976680" cy="2475000"/>
          </a:xfrm>
          <a:prstGeom prst="rect">
            <a:avLst/>
          </a:prstGeom>
          <a:ln w="19050">
            <a:noFill/>
          </a:ln>
        </p:spPr>
      </p:pic>
      <p:pic>
        <p:nvPicPr>
          <p:cNvPr id="302" name="Kép 13" descr=""/>
          <p:cNvPicPr/>
          <p:nvPr/>
        </p:nvPicPr>
        <p:blipFill>
          <a:blip r:embed="rId4"/>
          <a:stretch/>
        </p:blipFill>
        <p:spPr>
          <a:xfrm>
            <a:off x="3303360" y="2167920"/>
            <a:ext cx="1242720" cy="2757240"/>
          </a:xfrm>
          <a:prstGeom prst="rect">
            <a:avLst/>
          </a:prstGeom>
          <a:ln w="19050">
            <a:noFill/>
          </a:ln>
        </p:spPr>
      </p:pic>
      <p:pic>
        <p:nvPicPr>
          <p:cNvPr id="303" name="Kép 25" descr=""/>
          <p:cNvPicPr/>
          <p:nvPr/>
        </p:nvPicPr>
        <p:blipFill>
          <a:blip r:embed="rId5"/>
          <a:stretch/>
        </p:blipFill>
        <p:spPr>
          <a:xfrm>
            <a:off x="738720" y="1054440"/>
            <a:ext cx="592920" cy="3202920"/>
          </a:xfrm>
          <a:prstGeom prst="rect">
            <a:avLst/>
          </a:prstGeom>
          <a:ln w="19050">
            <a:noFill/>
          </a:ln>
        </p:spPr>
      </p:pic>
      <p:sp>
        <p:nvSpPr>
          <p:cNvPr id="304" name="Szövegdoboz 26"/>
          <p:cNvSpPr/>
          <p:nvPr/>
        </p:nvSpPr>
        <p:spPr>
          <a:xfrm>
            <a:off x="97560" y="12960"/>
            <a:ext cx="769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Recsk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Szövegdoboz 27"/>
          <p:cNvSpPr/>
          <p:nvPr/>
        </p:nvSpPr>
        <p:spPr>
          <a:xfrm>
            <a:off x="1306080" y="855000"/>
            <a:ext cx="1497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Laskó-völgy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ÉNY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Szövegdoboz 28"/>
          <p:cNvSpPr/>
          <p:nvPr/>
        </p:nvSpPr>
        <p:spPr>
          <a:xfrm>
            <a:off x="1908000" y="1708560"/>
            <a:ext cx="1686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Laskó-völgy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DK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Szövegdoboz 29"/>
          <p:cNvSpPr/>
          <p:nvPr/>
        </p:nvSpPr>
        <p:spPr>
          <a:xfrm>
            <a:off x="3386520" y="1837800"/>
            <a:ext cx="903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D Bükk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Szabadkézi sokszög: alakzat 32"/>
          <p:cNvSpPr/>
          <p:nvPr/>
        </p:nvSpPr>
        <p:spPr>
          <a:xfrm rot="19945800">
            <a:off x="5928480" y="4012560"/>
            <a:ext cx="405720" cy="217080"/>
          </a:xfrm>
          <a:custGeom>
            <a:avLst/>
            <a:gdLst>
              <a:gd name="textAreaLeft" fmla="*/ 0 w 405720"/>
              <a:gd name="textAreaRight" fmla="*/ 406080 w 405720"/>
              <a:gd name="textAreaTop" fmla="*/ 0 h 217080"/>
              <a:gd name="textAreaBottom" fmla="*/ 217440 h 217080"/>
            </a:gdLst>
            <a:ahLst/>
            <a:rect l="textAreaLeft" t="textAreaTop" r="textAreaRight" b="textAreaBottom"/>
            <a:pathLst>
              <a:path w="268249" h="85133">
                <a:moveTo>
                  <a:pt x="0" y="85133"/>
                </a:moveTo>
                <a:cubicBezTo>
                  <a:pt x="118047" y="54528"/>
                  <a:pt x="236094" y="23923"/>
                  <a:pt x="262327" y="10182"/>
                </a:cubicBezTo>
                <a:cubicBezTo>
                  <a:pt x="288560" y="-3559"/>
                  <a:pt x="222978" y="-436"/>
                  <a:pt x="157396" y="268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9" name="Szövegdoboz 51"/>
          <p:cNvSpPr/>
          <p:nvPr/>
        </p:nvSpPr>
        <p:spPr>
          <a:xfrm>
            <a:off x="5597280" y="142200"/>
            <a:ext cx="1917000" cy="29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rgbClr val="00b050"/>
                </a:solidFill>
                <a:latin typeface="Calibri"/>
              </a:rPr>
              <a:t>Szarvaskő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Kép 55" descr=""/>
          <p:cNvPicPr/>
          <p:nvPr/>
        </p:nvPicPr>
        <p:blipFill>
          <a:blip r:embed="rId6"/>
          <a:stretch/>
        </p:blipFill>
        <p:spPr>
          <a:xfrm>
            <a:off x="5965200" y="1947600"/>
            <a:ext cx="890640" cy="3483000"/>
          </a:xfrm>
          <a:prstGeom prst="rect">
            <a:avLst/>
          </a:prstGeom>
          <a:ln w="19050">
            <a:noFill/>
          </a:ln>
        </p:spPr>
      </p:pic>
      <p:sp>
        <p:nvSpPr>
          <p:cNvPr id="311" name="Csillag: 5 ágú 59"/>
          <p:cNvSpPr/>
          <p:nvPr/>
        </p:nvSpPr>
        <p:spPr>
          <a:xfrm>
            <a:off x="10342080" y="5349240"/>
            <a:ext cx="177480" cy="1774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3040" bIns="2304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12" name="Kép 61" descr=""/>
          <p:cNvPicPr/>
          <p:nvPr/>
        </p:nvPicPr>
        <p:blipFill>
          <a:blip r:embed="rId7"/>
          <a:stretch/>
        </p:blipFill>
        <p:spPr>
          <a:xfrm>
            <a:off x="4476240" y="1114920"/>
            <a:ext cx="1141560" cy="2887200"/>
          </a:xfrm>
          <a:prstGeom prst="rect">
            <a:avLst/>
          </a:prstGeom>
          <a:ln w="19050">
            <a:noFill/>
          </a:ln>
        </p:spPr>
      </p:pic>
      <p:sp>
        <p:nvSpPr>
          <p:cNvPr id="313" name="Szövegdoboz 62"/>
          <p:cNvSpPr/>
          <p:nvPr/>
        </p:nvSpPr>
        <p:spPr>
          <a:xfrm>
            <a:off x="4249800" y="130680"/>
            <a:ext cx="1594080" cy="49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4">
                    <a:lumMod val="50000"/>
                  </a:schemeClr>
                </a:solidFill>
                <a:latin typeface="Calibri"/>
              </a:rPr>
              <a:t>Bánkúti 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4">
                    <a:lumMod val="50000"/>
                  </a:schemeClr>
                </a:solidFill>
                <a:latin typeface="Calibri"/>
              </a:rPr>
              <a:t>sorozat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4" name="Picture 3" descr=""/>
          <p:cNvPicPr/>
          <p:nvPr/>
        </p:nvPicPr>
        <p:blipFill>
          <a:blip r:embed="rId8"/>
          <a:stretch/>
        </p:blipFill>
        <p:spPr>
          <a:xfrm>
            <a:off x="118080" y="333000"/>
            <a:ext cx="572040" cy="3965760"/>
          </a:xfrm>
          <a:prstGeom prst="rect">
            <a:avLst/>
          </a:prstGeom>
          <a:ln w="0">
            <a:noFill/>
          </a:ln>
        </p:spPr>
      </p:pic>
      <p:sp>
        <p:nvSpPr>
          <p:cNvPr id="315" name="Szövegdoboz 26"/>
          <p:cNvSpPr/>
          <p:nvPr/>
        </p:nvSpPr>
        <p:spPr>
          <a:xfrm>
            <a:off x="622440" y="713160"/>
            <a:ext cx="769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Recsk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Szövegdoboz 1"/>
          <p:cNvSpPr/>
          <p:nvPr/>
        </p:nvSpPr>
        <p:spPr>
          <a:xfrm>
            <a:off x="7213680" y="142920"/>
            <a:ext cx="2188440" cy="29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chemeClr val="accent6">
                    <a:lumMod val="75000"/>
                  </a:schemeClr>
                </a:solidFill>
                <a:latin typeface="Calibri"/>
              </a:rPr>
              <a:t>Darnó-hegy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Szövegdoboz 2"/>
          <p:cNvSpPr/>
          <p:nvPr/>
        </p:nvSpPr>
        <p:spPr>
          <a:xfrm>
            <a:off x="1801800" y="124560"/>
            <a:ext cx="1897200" cy="29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ts val="1599"/>
              </a:lnSpc>
            </a:pPr>
            <a:r>
              <a:rPr b="1" lang="hu-HU" sz="2800" spc="-1" strike="noStrike" cap="small">
                <a:solidFill>
                  <a:srgbClr val="00b0f0"/>
                </a:solidFill>
                <a:latin typeface="Calibri"/>
              </a:rPr>
              <a:t>Mónosbél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Kép 16" descr="takarok a bukkben.png"/>
          <p:cNvPicPr/>
          <p:nvPr/>
        </p:nvPicPr>
        <p:blipFill>
          <a:blip r:embed="rId9"/>
          <a:stretch/>
        </p:blipFill>
        <p:spPr>
          <a:xfrm>
            <a:off x="6952680" y="2243880"/>
            <a:ext cx="5273640" cy="2528280"/>
          </a:xfrm>
          <a:prstGeom prst="rect">
            <a:avLst/>
          </a:prstGeom>
          <a:ln w="0">
            <a:noFill/>
          </a:ln>
        </p:spPr>
      </p:pic>
      <p:sp>
        <p:nvSpPr>
          <p:cNvPr id="319" name="Szövegdoboz 17"/>
          <p:cNvSpPr/>
          <p:nvPr/>
        </p:nvSpPr>
        <p:spPr>
          <a:xfrm>
            <a:off x="7158960" y="4326840"/>
            <a:ext cx="256320" cy="36396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Szövegdoboz 18"/>
          <p:cNvSpPr/>
          <p:nvPr/>
        </p:nvSpPr>
        <p:spPr>
          <a:xfrm>
            <a:off x="10721520" y="4230720"/>
            <a:ext cx="776520" cy="118692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Bánkúti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Sorozat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zövegdoboz 19"/>
          <p:cNvSpPr/>
          <p:nvPr/>
        </p:nvSpPr>
        <p:spPr>
          <a:xfrm>
            <a:off x="9519480" y="3675240"/>
            <a:ext cx="948600" cy="63828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Szövegdoboz 20"/>
          <p:cNvSpPr/>
          <p:nvPr/>
        </p:nvSpPr>
        <p:spPr>
          <a:xfrm>
            <a:off x="6990840" y="3490560"/>
            <a:ext cx="948600" cy="63828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Szövegdoboz 21"/>
          <p:cNvSpPr/>
          <p:nvPr/>
        </p:nvSpPr>
        <p:spPr>
          <a:xfrm>
            <a:off x="8745840" y="2613240"/>
            <a:ext cx="933120" cy="638280"/>
          </a:xfrm>
          <a:prstGeom prst="rect">
            <a:avLst/>
          </a:prstGeom>
          <a:solidFill>
            <a:srgbClr val="00984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Szarvaskő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Szövegdoboz 22"/>
          <p:cNvSpPr/>
          <p:nvPr/>
        </p:nvSpPr>
        <p:spPr>
          <a:xfrm>
            <a:off x="6738480" y="2115720"/>
            <a:ext cx="1020600" cy="638280"/>
          </a:xfrm>
          <a:prstGeom prst="rect">
            <a:avLst/>
          </a:prstGeom>
          <a:solidFill>
            <a:srgbClr val="4d897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Darnóhegy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Szövegdoboz 23"/>
          <p:cNvSpPr/>
          <p:nvPr/>
        </p:nvSpPr>
        <p:spPr>
          <a:xfrm>
            <a:off x="7036920" y="1654200"/>
            <a:ext cx="20390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Recsk-Darnó-hegy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Szövegdoboz 24"/>
          <p:cNvSpPr/>
          <p:nvPr/>
        </p:nvSpPr>
        <p:spPr>
          <a:xfrm>
            <a:off x="9556200" y="1654200"/>
            <a:ext cx="11844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DNy-Bükk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7" dur="indefinite" restart="never" nodeType="tmRoot">
          <p:childTnLst>
            <p:seq>
              <p:cTn id="538" dur="indefinite" nodeType="mainSeq">
                <p:childTnLst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Kép 7" descr="A képen rajz, Gyermekrajz, vázlat, illusztráció látható&#10;&#10;Automatikusan generált leírás"/>
          <p:cNvPicPr/>
          <p:nvPr/>
        </p:nvPicPr>
        <p:blipFill>
          <a:blip r:embed="rId1"/>
          <a:srcRect l="0" t="47379" r="23950" b="0"/>
          <a:stretch/>
        </p:blipFill>
        <p:spPr>
          <a:xfrm>
            <a:off x="201960" y="89280"/>
            <a:ext cx="7974720" cy="6926040"/>
          </a:xfrm>
          <a:prstGeom prst="rect">
            <a:avLst/>
          </a:prstGeom>
          <a:ln w="0">
            <a:noFill/>
          </a:ln>
        </p:spPr>
      </p:pic>
      <p:pic>
        <p:nvPicPr>
          <p:cNvPr id="328" name="Kép 3" descr="takarok a bukkben.png"/>
          <p:cNvPicPr/>
          <p:nvPr/>
        </p:nvPicPr>
        <p:blipFill>
          <a:blip r:embed="rId2"/>
          <a:stretch/>
        </p:blipFill>
        <p:spPr>
          <a:xfrm>
            <a:off x="6095880" y="3773160"/>
            <a:ext cx="6095520" cy="2862000"/>
          </a:xfrm>
          <a:prstGeom prst="rect">
            <a:avLst/>
          </a:prstGeom>
          <a:ln w="0">
            <a:noFill/>
          </a:ln>
        </p:spPr>
      </p:pic>
      <p:sp>
        <p:nvSpPr>
          <p:cNvPr id="329" name="Szövegdoboz 8"/>
          <p:cNvSpPr/>
          <p:nvPr/>
        </p:nvSpPr>
        <p:spPr>
          <a:xfrm>
            <a:off x="7086600" y="5856120"/>
            <a:ext cx="292320" cy="36396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Szövegdoboz 9"/>
          <p:cNvSpPr/>
          <p:nvPr/>
        </p:nvSpPr>
        <p:spPr>
          <a:xfrm>
            <a:off x="10496880" y="5760000"/>
            <a:ext cx="1036080" cy="638280"/>
          </a:xfrm>
          <a:prstGeom prst="rect">
            <a:avLst/>
          </a:prstGeom>
          <a:solidFill>
            <a:srgbClr val="cd9e78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Bánkúti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Sorozat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zövegdoboz 10"/>
          <p:cNvSpPr/>
          <p:nvPr/>
        </p:nvSpPr>
        <p:spPr>
          <a:xfrm>
            <a:off x="9254520" y="5204160"/>
            <a:ext cx="126180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Szövegdoboz 11"/>
          <p:cNvSpPr/>
          <p:nvPr/>
        </p:nvSpPr>
        <p:spPr>
          <a:xfrm>
            <a:off x="6725880" y="5019480"/>
            <a:ext cx="1261800" cy="363960"/>
          </a:xfrm>
          <a:prstGeom prst="rect">
            <a:avLst/>
          </a:prstGeom>
          <a:solidFill>
            <a:srgbClr val="69b5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Mónosbél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Szövegdoboz 12"/>
          <p:cNvSpPr/>
          <p:nvPr/>
        </p:nvSpPr>
        <p:spPr>
          <a:xfrm>
            <a:off x="8476200" y="4142520"/>
            <a:ext cx="1258560" cy="363960"/>
          </a:xfrm>
          <a:prstGeom prst="rect">
            <a:avLst/>
          </a:prstGeom>
          <a:solidFill>
            <a:srgbClr val="00984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Szarvaskő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Szövegdoboz 13"/>
          <p:cNvSpPr/>
          <p:nvPr/>
        </p:nvSpPr>
        <p:spPr>
          <a:xfrm>
            <a:off x="6447960" y="3645000"/>
            <a:ext cx="1373040" cy="363960"/>
          </a:xfrm>
          <a:prstGeom prst="rect">
            <a:avLst/>
          </a:prstGeom>
          <a:solidFill>
            <a:srgbClr val="4d897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 cap="small">
                <a:solidFill>
                  <a:srgbClr val="000000"/>
                </a:solidFill>
                <a:latin typeface="Calibri"/>
              </a:rPr>
              <a:t>Darnóhegy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Szövegdoboz 14"/>
          <p:cNvSpPr/>
          <p:nvPr/>
        </p:nvSpPr>
        <p:spPr>
          <a:xfrm>
            <a:off x="6499080" y="3183120"/>
            <a:ext cx="2727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Recsk-Darnó-hegy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Szövegdoboz 15"/>
          <p:cNvSpPr/>
          <p:nvPr/>
        </p:nvSpPr>
        <p:spPr>
          <a:xfrm>
            <a:off x="9288720" y="3183120"/>
            <a:ext cx="1465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2400" spc="-1" strike="noStrike" cap="small">
                <a:solidFill>
                  <a:srgbClr val="000000"/>
                </a:solidFill>
                <a:latin typeface="Calibri"/>
              </a:rPr>
              <a:t>DNy-Bükk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3" dur="indefinite" restart="never" nodeType="tmRoot">
          <p:childTnLst>
            <p:seq>
              <p:cTn id="544" dur="indefinite" nodeType="mainSeq">
                <p:childTnLst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 descr="\\Mta-geol\E\Tectonic csoport\PhD\HejaGabor_2015_2018\disszertáció\ábrák\Fig.1.2_Schmid.png"/>
          <p:cNvPicPr/>
          <p:nvPr/>
        </p:nvPicPr>
        <p:blipFill>
          <a:blip r:embed="rId1"/>
          <a:srcRect l="47014" t="34291" r="43084" b="59562"/>
          <a:stretch/>
        </p:blipFill>
        <p:spPr>
          <a:xfrm>
            <a:off x="0" y="1666080"/>
            <a:ext cx="6904080" cy="5185440"/>
          </a:xfrm>
          <a:prstGeom prst="rect">
            <a:avLst/>
          </a:prstGeom>
          <a:ln w="28575">
            <a:solidFill>
              <a:srgbClr val="000000">
                <a:lumMod val="50000"/>
                <a:lumOff val="50000"/>
              </a:srgbClr>
            </a:solidFill>
            <a:round/>
          </a:ln>
        </p:spPr>
      </p:pic>
      <p:sp>
        <p:nvSpPr>
          <p:cNvPr id="338" name="TextBox 5"/>
          <p:cNvSpPr/>
          <p:nvPr/>
        </p:nvSpPr>
        <p:spPr>
          <a:xfrm>
            <a:off x="103680" y="5187960"/>
            <a:ext cx="1270440" cy="942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Uppermost Austroalpine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Transdanubian Range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TextBox 6"/>
          <p:cNvSpPr/>
          <p:nvPr/>
        </p:nvSpPr>
        <p:spPr>
          <a:xfrm rot="20733000">
            <a:off x="93600" y="4361400"/>
            <a:ext cx="61236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Vepor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Box 8"/>
          <p:cNvSpPr/>
          <p:nvPr/>
        </p:nvSpPr>
        <p:spPr>
          <a:xfrm rot="19368000">
            <a:off x="4430880" y="2854080"/>
            <a:ext cx="947520" cy="515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Szendrő-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Uppony Pz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Box 9"/>
          <p:cNvSpPr/>
          <p:nvPr/>
        </p:nvSpPr>
        <p:spPr>
          <a:xfrm>
            <a:off x="4066560" y="3929760"/>
            <a:ext cx="63360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Bükk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extBox 10"/>
          <p:cNvSpPr/>
          <p:nvPr/>
        </p:nvSpPr>
        <p:spPr>
          <a:xfrm>
            <a:off x="2161440" y="4796640"/>
            <a:ext cx="529920" cy="272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200" spc="-1" strike="noStrike">
                <a:solidFill>
                  <a:srgbClr val="000000"/>
                </a:solidFill>
                <a:latin typeface="Calibri"/>
              </a:rPr>
              <a:t>Recsk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11"/>
          <p:cNvSpPr/>
          <p:nvPr/>
        </p:nvSpPr>
        <p:spPr>
          <a:xfrm rot="18367800">
            <a:off x="2813400" y="5165640"/>
            <a:ext cx="626040" cy="302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Darnó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extBox 12"/>
          <p:cNvSpPr/>
          <p:nvPr/>
        </p:nvSpPr>
        <p:spPr>
          <a:xfrm>
            <a:off x="4015800" y="6418440"/>
            <a:ext cx="627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Tisza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Box 13"/>
          <p:cNvSpPr/>
          <p:nvPr/>
        </p:nvSpPr>
        <p:spPr>
          <a:xfrm>
            <a:off x="612720" y="3259440"/>
            <a:ext cx="2122560" cy="912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Diósjenő-Hurbanovo 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Deformation zone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Cr2+Mio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Box 15"/>
          <p:cNvSpPr/>
          <p:nvPr/>
        </p:nvSpPr>
        <p:spPr>
          <a:xfrm rot="19464000">
            <a:off x="2992680" y="5643360"/>
            <a:ext cx="2668320" cy="637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hu-HU" sz="1800" spc="-1" strike="noStrike">
                <a:solidFill>
                  <a:srgbClr val="bfbfbf"/>
                </a:solidFill>
                <a:latin typeface="Calibri"/>
              </a:rPr>
              <a:t>Mid-Hungarian Shear Zone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hu-HU" sz="1800" spc="-1" strike="noStrike">
                <a:solidFill>
                  <a:srgbClr val="bfbfbf"/>
                </a:solidFill>
                <a:latin typeface="Calibri"/>
              </a:rPr>
              <a:t> </a:t>
            </a:r>
            <a:r>
              <a:rPr b="0" i="1" lang="hu-HU" sz="1800" spc="-1" strike="noStrike">
                <a:solidFill>
                  <a:srgbClr val="bfbfbf"/>
                </a:solidFill>
                <a:latin typeface="Calibri"/>
              </a:rPr>
              <a:t>Early Miocene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Down Arrow 17"/>
          <p:cNvSpPr/>
          <p:nvPr/>
        </p:nvSpPr>
        <p:spPr>
          <a:xfrm rot="19809600">
            <a:off x="3567960" y="2223360"/>
            <a:ext cx="215640" cy="1511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8" name="TextBox 18"/>
          <p:cNvSpPr/>
          <p:nvPr/>
        </p:nvSpPr>
        <p:spPr>
          <a:xfrm>
            <a:off x="1283400" y="2160000"/>
            <a:ext cx="1317960" cy="912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Darnó 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def. belt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Cr2+Pg+Mio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Down Arrow 19"/>
          <p:cNvSpPr/>
          <p:nvPr/>
        </p:nvSpPr>
        <p:spPr>
          <a:xfrm rot="20385000">
            <a:off x="2809440" y="2818080"/>
            <a:ext cx="215640" cy="175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50" name="Straight Arrow Connector 22"/>
          <p:cNvCxnSpPr/>
          <p:nvPr/>
        </p:nvCxnSpPr>
        <p:spPr>
          <a:xfrm flipV="1">
            <a:off x="3300480" y="4530960"/>
            <a:ext cx="140040" cy="531360"/>
          </a:xfrm>
          <a:prstGeom prst="straightConnector1">
            <a:avLst/>
          </a:prstGeom>
          <a:ln>
            <a:solidFill>
              <a:srgbClr val="ffffff"/>
            </a:solidFill>
            <a:tailEnd len="med" type="triangle" w="med"/>
          </a:ln>
        </p:spPr>
      </p:cxnSp>
      <p:sp>
        <p:nvSpPr>
          <p:cNvPr id="351" name="Down Arrow 1"/>
          <p:cNvSpPr/>
          <p:nvPr/>
        </p:nvSpPr>
        <p:spPr>
          <a:xfrm>
            <a:off x="1641240" y="3841560"/>
            <a:ext cx="272520" cy="3409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2" name="TextBox 16"/>
          <p:cNvSpPr/>
          <p:nvPr/>
        </p:nvSpPr>
        <p:spPr>
          <a:xfrm>
            <a:off x="2187360" y="1665000"/>
            <a:ext cx="1142640" cy="9126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Nekézseny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Thrust 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808080"/>
                </a:solidFill>
                <a:latin typeface="Calibri"/>
              </a:rPr>
              <a:t>Cr2-Pc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Kép 23" descr="takarok a bukkben.png"/>
          <p:cNvPicPr/>
          <p:nvPr/>
        </p:nvPicPr>
        <p:blipFill>
          <a:blip r:embed="rId2"/>
          <a:stretch/>
        </p:blipFill>
        <p:spPr>
          <a:xfrm>
            <a:off x="5517720" y="4186800"/>
            <a:ext cx="4294080" cy="267048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2" descr=""/>
          <p:cNvPicPr/>
          <p:nvPr/>
        </p:nvPicPr>
        <p:blipFill>
          <a:blip r:embed="rId3"/>
          <a:stretch/>
        </p:blipFill>
        <p:spPr>
          <a:xfrm>
            <a:off x="5517720" y="1628280"/>
            <a:ext cx="3405600" cy="2586600"/>
          </a:xfrm>
          <a:prstGeom prst="rect">
            <a:avLst/>
          </a:prstGeom>
          <a:ln w="0">
            <a:noFill/>
          </a:ln>
        </p:spPr>
      </p:pic>
      <p:sp>
        <p:nvSpPr>
          <p:cNvPr id="355" name="TextBox 24"/>
          <p:cNvSpPr/>
          <p:nvPr/>
        </p:nvSpPr>
        <p:spPr>
          <a:xfrm>
            <a:off x="8993160" y="1702440"/>
            <a:ext cx="3233880" cy="422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hu-HU" sz="1600" spc="-1" strike="noStrike" u="sng">
                <a:solidFill>
                  <a:srgbClr val="000000"/>
                </a:solidFill>
                <a:uFillTx/>
                <a:latin typeface="Calibri"/>
              </a:rPr>
              <a:t>Bükk: 4 Units + Recsk area :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385623"/>
              </a:buClr>
              <a:buFont typeface="Arial"/>
              <a:buChar char="•"/>
            </a:pPr>
            <a:r>
              <a:rPr b="1" lang="hu-HU" sz="1600" spc="-1" strike="noStrike">
                <a:solidFill>
                  <a:schemeClr val="accent6">
                    <a:lumMod val="50000"/>
                  </a:schemeClr>
                </a:solidFill>
                <a:latin typeface="Calibri"/>
              </a:rPr>
              <a:t>Darnóhegy Complex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tectonic mélange </a:t>
            </a:r>
            <a:br>
              <a:rPr sz="1600"/>
            </a:b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(submarine T2 + J2 basalts in J3 matrix)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hu-HU" sz="1600" spc="-1" strike="noStrike">
                <a:solidFill>
                  <a:srgbClr val="00b050"/>
                </a:solidFill>
                <a:latin typeface="Calibri"/>
              </a:rPr>
              <a:t>Szarvaskő Complex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J2 siliciclastic turbidite series and </a:t>
            </a:r>
            <a:br>
              <a:rPr sz="1600"/>
            </a:b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submarine basalt, gabbro intrusion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hu-HU" sz="16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Mónosbél Complex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J2 pelagic limestone, platform-derived redeposited limestone, radiolarite and black shale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806000"/>
              </a:buClr>
              <a:buFont typeface="Arial"/>
              <a:buChar char="•"/>
            </a:pPr>
            <a:r>
              <a:rPr b="1" lang="hu-HU" sz="1600" spc="-1" strike="noStrike">
                <a:solidFill>
                  <a:schemeClr val="accent4">
                    <a:lumMod val="50000"/>
                  </a:schemeClr>
                </a:solidFill>
                <a:latin typeface="Calibri"/>
              </a:rPr>
              <a:t>Bükk „paraautochton” – Bánkút sequence  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Pz-J2-3? platform and pelagic limestones, radiolartite, slate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Szövegdoboz 3"/>
          <p:cNvSpPr/>
          <p:nvPr/>
        </p:nvSpPr>
        <p:spPr>
          <a:xfrm>
            <a:off x="-699120" y="12240"/>
            <a:ext cx="8496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800" spc="-1" strike="noStrike" cap="small">
                <a:solidFill>
                  <a:schemeClr val="accent1">
                    <a:lumMod val="75000"/>
                  </a:schemeClr>
                </a:solidFill>
                <a:latin typeface="Calibri"/>
              </a:rPr>
              <a:t>Bükk: tectonic boundaries and nappe? structure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Téglalap 4"/>
          <p:cNvSpPr/>
          <p:nvPr/>
        </p:nvSpPr>
        <p:spPr>
          <a:xfrm>
            <a:off x="3526200" y="3573000"/>
            <a:ext cx="1431000" cy="1343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58" name="Egyenes összekötő 14"/>
          <p:cNvCxnSpPr/>
          <p:nvPr/>
        </p:nvCxnSpPr>
        <p:spPr>
          <a:xfrm flipV="1">
            <a:off x="3526200" y="1664640"/>
            <a:ext cx="1991520" cy="1908360"/>
          </a:xfrm>
          <a:prstGeom prst="straightConnector1">
            <a:avLst/>
          </a:prstGeom>
          <a:ln w="19050">
            <a:solidFill>
              <a:srgbClr val="ffffff"/>
            </a:solidFill>
            <a:prstDash val="dash"/>
          </a:ln>
        </p:spPr>
      </p:cxnSp>
      <p:cxnSp>
        <p:nvCxnSpPr>
          <p:cNvPr id="359" name="Egyenes összekötő 21"/>
          <p:cNvCxnSpPr/>
          <p:nvPr/>
        </p:nvCxnSpPr>
        <p:spPr>
          <a:xfrm flipV="1">
            <a:off x="4957560" y="4191120"/>
            <a:ext cx="3938400" cy="721080"/>
          </a:xfrm>
          <a:prstGeom prst="straightConnector1">
            <a:avLst/>
          </a:prstGeom>
          <a:ln w="19050">
            <a:solidFill>
              <a:srgbClr val="000000">
                <a:lumMod val="75000"/>
                <a:lumOff val="25000"/>
              </a:srgbClr>
            </a:solidFill>
            <a:prstDash val="dash"/>
          </a:ln>
        </p:spPr>
      </p:cxnSp>
      <p:sp>
        <p:nvSpPr>
          <p:cNvPr id="360" name="Szövegdoboz 29"/>
          <p:cNvSpPr/>
          <p:nvPr/>
        </p:nvSpPr>
        <p:spPr>
          <a:xfrm rot="18785400">
            <a:off x="5980320" y="3274920"/>
            <a:ext cx="83628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Szkő+Mb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Szövegdoboz 31"/>
          <p:cNvSpPr/>
          <p:nvPr/>
        </p:nvSpPr>
        <p:spPr>
          <a:xfrm>
            <a:off x="6184080" y="6156720"/>
            <a:ext cx="742320" cy="5158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Recsk Triassic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Szövegdoboz 32"/>
          <p:cNvSpPr/>
          <p:nvPr/>
        </p:nvSpPr>
        <p:spPr>
          <a:xfrm>
            <a:off x="7075800" y="5459760"/>
            <a:ext cx="28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?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zövegdoboz 33"/>
          <p:cNvSpPr/>
          <p:nvPr/>
        </p:nvSpPr>
        <p:spPr>
          <a:xfrm>
            <a:off x="7548480" y="6360840"/>
            <a:ext cx="28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?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Szövegdoboz 34"/>
          <p:cNvSpPr/>
          <p:nvPr/>
        </p:nvSpPr>
        <p:spPr>
          <a:xfrm>
            <a:off x="6010560" y="5399280"/>
            <a:ext cx="74232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Recsk J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Szabadkézi sokszög: alakzat 35"/>
          <p:cNvSpPr/>
          <p:nvPr/>
        </p:nvSpPr>
        <p:spPr>
          <a:xfrm>
            <a:off x="6715440" y="2173680"/>
            <a:ext cx="1393560" cy="194400"/>
          </a:xfrm>
          <a:custGeom>
            <a:avLst/>
            <a:gdLst>
              <a:gd name="textAreaLeft" fmla="*/ 0 w 1393560"/>
              <a:gd name="textAreaRight" fmla="*/ 1393920 w 1393560"/>
              <a:gd name="textAreaTop" fmla="*/ 0 h 194400"/>
              <a:gd name="textAreaBottom" fmla="*/ 194760 h 194400"/>
            </a:gdLst>
            <a:ahLst/>
            <a:rect l="textAreaLeft" t="textAreaTop" r="textAreaRight" b="textAreaBottom"/>
            <a:pathLst>
              <a:path w="1394086" h="194913">
                <a:moveTo>
                  <a:pt x="0" y="194913"/>
                </a:moveTo>
                <a:cubicBezTo>
                  <a:pt x="119297" y="143696"/>
                  <a:pt x="238594" y="92480"/>
                  <a:pt x="359764" y="60001"/>
                </a:cubicBezTo>
                <a:cubicBezTo>
                  <a:pt x="480934" y="27522"/>
                  <a:pt x="554636" y="1290"/>
                  <a:pt x="727023" y="41"/>
                </a:cubicBezTo>
                <a:cubicBezTo>
                  <a:pt x="899410" y="-1208"/>
                  <a:pt x="1146748" y="25649"/>
                  <a:pt x="1394086" y="5250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6" name="Háromszög 36"/>
          <p:cNvSpPr/>
          <p:nvPr/>
        </p:nvSpPr>
        <p:spPr>
          <a:xfrm rot="20578800">
            <a:off x="6953760" y="215748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7" name="Háromszög 37"/>
          <p:cNvSpPr/>
          <p:nvPr/>
        </p:nvSpPr>
        <p:spPr>
          <a:xfrm rot="9928800">
            <a:off x="6984000" y="224820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8" name="Háromszög 38"/>
          <p:cNvSpPr/>
          <p:nvPr/>
        </p:nvSpPr>
        <p:spPr>
          <a:xfrm rot="10800000">
            <a:off x="7443360" y="217584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9" name="Háromszög 39"/>
          <p:cNvSpPr/>
          <p:nvPr/>
        </p:nvSpPr>
        <p:spPr>
          <a:xfrm>
            <a:off x="7443360" y="207756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0" name="Szabadkézi sokszög: alakzat 41"/>
          <p:cNvSpPr/>
          <p:nvPr/>
        </p:nvSpPr>
        <p:spPr>
          <a:xfrm>
            <a:off x="5669640" y="2658600"/>
            <a:ext cx="3197520" cy="1339200"/>
          </a:xfrm>
          <a:custGeom>
            <a:avLst/>
            <a:gdLst>
              <a:gd name="textAreaLeft" fmla="*/ 0 w 3197520"/>
              <a:gd name="textAreaRight" fmla="*/ 3197880 w 3197520"/>
              <a:gd name="textAreaTop" fmla="*/ 0 h 1339200"/>
              <a:gd name="textAreaBottom" fmla="*/ 1339560 h 1339200"/>
            </a:gdLst>
            <a:ahLst/>
            <a:rect l="textAreaLeft" t="textAreaTop" r="textAreaRight" b="textAreaBottom"/>
            <a:pathLst>
              <a:path w="3081338" h="1309688">
                <a:moveTo>
                  <a:pt x="0" y="1309688"/>
                </a:moveTo>
                <a:cubicBezTo>
                  <a:pt x="119261" y="1152525"/>
                  <a:pt x="238522" y="995362"/>
                  <a:pt x="435769" y="838200"/>
                </a:cubicBezTo>
                <a:cubicBezTo>
                  <a:pt x="633016" y="681037"/>
                  <a:pt x="892573" y="490141"/>
                  <a:pt x="1183482" y="366713"/>
                </a:cubicBezTo>
                <a:cubicBezTo>
                  <a:pt x="1474391" y="243285"/>
                  <a:pt x="1864916" y="158751"/>
                  <a:pt x="2181225" y="97632"/>
                </a:cubicBezTo>
                <a:cubicBezTo>
                  <a:pt x="2497534" y="36513"/>
                  <a:pt x="2910285" y="11509"/>
                  <a:pt x="308133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1" name="Háromszög 42"/>
          <p:cNvSpPr/>
          <p:nvPr/>
        </p:nvSpPr>
        <p:spPr>
          <a:xfrm rot="19930800">
            <a:off x="6064200" y="352296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2" name="Háromszög 43"/>
          <p:cNvSpPr/>
          <p:nvPr/>
        </p:nvSpPr>
        <p:spPr>
          <a:xfrm rot="8929200">
            <a:off x="6021000" y="343728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3" name="Háromszög 44"/>
          <p:cNvSpPr/>
          <p:nvPr/>
        </p:nvSpPr>
        <p:spPr>
          <a:xfrm rot="9858000">
            <a:off x="7074000" y="284292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4" name="Háromszög 45"/>
          <p:cNvSpPr/>
          <p:nvPr/>
        </p:nvSpPr>
        <p:spPr>
          <a:xfrm rot="20259600">
            <a:off x="7113240" y="294840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5" name="Háromszög 46"/>
          <p:cNvSpPr/>
          <p:nvPr/>
        </p:nvSpPr>
        <p:spPr>
          <a:xfrm rot="10800000">
            <a:off x="8167320" y="261000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6" name="Háromszög 47"/>
          <p:cNvSpPr/>
          <p:nvPr/>
        </p:nvSpPr>
        <p:spPr>
          <a:xfrm rot="21201600">
            <a:off x="8173440" y="271872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7" name="Nyíl: lefelé mutató 49"/>
          <p:cNvSpPr/>
          <p:nvPr/>
        </p:nvSpPr>
        <p:spPr>
          <a:xfrm rot="20939400">
            <a:off x="7563960" y="2315160"/>
            <a:ext cx="128160" cy="4071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8" name="Nyíl: lefelé mutató 50"/>
          <p:cNvSpPr/>
          <p:nvPr/>
        </p:nvSpPr>
        <p:spPr>
          <a:xfrm rot="19568400">
            <a:off x="6175080" y="2950200"/>
            <a:ext cx="128160" cy="4071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79" name="Szövegdoboz 51"/>
          <p:cNvSpPr/>
          <p:nvPr/>
        </p:nvSpPr>
        <p:spPr>
          <a:xfrm rot="20999400">
            <a:off x="7604280" y="2287440"/>
            <a:ext cx="8226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ffffff"/>
                </a:solidFill>
                <a:latin typeface="Calibri"/>
              </a:rPr>
              <a:t>Cr top S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9" dur="indefinite" restart="never" nodeType="tmRoot">
          <p:childTnLst>
            <p:seq>
              <p:cTn id="550" dur="indefinite" nodeType="mainSeq">
                <p:childTnLst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47120" y="36504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hu-HU" sz="4400" spc="-1" strike="noStrike" cap="small">
                <a:solidFill>
                  <a:srgbClr val="198ffd"/>
                </a:solidFill>
                <a:latin typeface="Arial"/>
              </a:rPr>
              <a:t>Az előadás témái</a:t>
            </a:r>
            <a:endParaRPr b="0" lang="hu-H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277200" y="2506680"/>
            <a:ext cx="1124676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2800" spc="-1" strike="noStrike" cap="small">
                <a:solidFill>
                  <a:srgbClr val="000000"/>
                </a:solidFill>
                <a:latin typeface="Arial"/>
              </a:rPr>
              <a:t>A karbonát homokos tengerparttól az óceán mélyéig: a DNy-i Bükk középső-jura (170-165 Mév) képződményei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hu-HU" sz="2800" spc="-1" strike="noStrike" cap="small">
                <a:solidFill>
                  <a:srgbClr val="000000"/>
                </a:solidFill>
                <a:latin typeface="Arial"/>
              </a:rPr>
              <a:t>Az óceán bezáródásának és a kőzetlemezek egymásra tolódásának nyomai a DNy-i Bükkben: rátolódások, redők, kőhurkák – geometriák, hőmérséklet</a:t>
            </a:r>
            <a:endParaRPr b="0" lang="hu-H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50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3" descr=""/>
          <p:cNvPicPr/>
          <p:nvPr/>
        </p:nvPicPr>
        <p:blipFill>
          <a:blip r:embed="rId1"/>
          <a:stretch/>
        </p:blipFill>
        <p:spPr>
          <a:xfrm>
            <a:off x="0" y="5491080"/>
            <a:ext cx="4356000" cy="1180440"/>
          </a:xfrm>
          <a:prstGeom prst="rect">
            <a:avLst/>
          </a:prstGeom>
          <a:ln w="0">
            <a:noFill/>
          </a:ln>
        </p:spPr>
      </p:pic>
      <p:sp>
        <p:nvSpPr>
          <p:cNvPr id="381" name="TextBox 4"/>
          <p:cNvSpPr/>
          <p:nvPr/>
        </p:nvSpPr>
        <p:spPr>
          <a:xfrm>
            <a:off x="21960" y="5176440"/>
            <a:ext cx="3191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T2-3 intraplatform basins NE-SW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TextBox 5"/>
          <p:cNvSpPr/>
          <p:nvPr/>
        </p:nvSpPr>
        <p:spPr>
          <a:xfrm>
            <a:off x="2423520" y="6550200"/>
            <a:ext cx="206172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Velledits 2006 IntJEarthSci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Kép 7" descr=""/>
          <p:cNvPicPr/>
          <p:nvPr/>
        </p:nvPicPr>
        <p:blipFill>
          <a:blip r:embed="rId2"/>
          <a:stretch/>
        </p:blipFill>
        <p:spPr>
          <a:xfrm>
            <a:off x="-25200" y="1144080"/>
            <a:ext cx="1594440" cy="4032000"/>
          </a:xfrm>
          <a:prstGeom prst="rect">
            <a:avLst/>
          </a:prstGeom>
          <a:ln w="0">
            <a:noFill/>
          </a:ln>
        </p:spPr>
      </p:pic>
      <p:pic>
        <p:nvPicPr>
          <p:cNvPr id="384" name="Kép 9" descr=""/>
          <p:cNvPicPr/>
          <p:nvPr/>
        </p:nvPicPr>
        <p:blipFill>
          <a:blip r:embed="rId3"/>
          <a:stretch/>
        </p:blipFill>
        <p:spPr>
          <a:xfrm flipH="1">
            <a:off x="5765760" y="4652640"/>
            <a:ext cx="6215760" cy="2205000"/>
          </a:xfrm>
          <a:prstGeom prst="rect">
            <a:avLst/>
          </a:prstGeom>
          <a:ln w="0">
            <a:noFill/>
          </a:ln>
        </p:spPr>
      </p:pic>
      <p:pic>
        <p:nvPicPr>
          <p:cNvPr id="385" name="Kép 11" descr=""/>
          <p:cNvPicPr/>
          <p:nvPr/>
        </p:nvPicPr>
        <p:blipFill>
          <a:blip r:embed="rId4"/>
          <a:stretch/>
        </p:blipFill>
        <p:spPr>
          <a:xfrm>
            <a:off x="5838840" y="2072160"/>
            <a:ext cx="6068880" cy="2556720"/>
          </a:xfrm>
          <a:prstGeom prst="rect">
            <a:avLst/>
          </a:prstGeom>
          <a:ln w="0">
            <a:noFill/>
          </a:ln>
        </p:spPr>
      </p:pic>
      <p:sp>
        <p:nvSpPr>
          <p:cNvPr id="386" name="TextBox 5"/>
          <p:cNvSpPr/>
          <p:nvPr/>
        </p:nvSpPr>
        <p:spPr>
          <a:xfrm>
            <a:off x="10914840" y="6548760"/>
            <a:ext cx="94320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Balla 1985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5"/>
          <p:cNvSpPr/>
          <p:nvPr/>
        </p:nvSpPr>
        <p:spPr>
          <a:xfrm>
            <a:off x="10756080" y="1740600"/>
            <a:ext cx="114408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Csontos 1999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8" name="Egyenes összekötő 17"/>
          <p:cNvCxnSpPr/>
          <p:nvPr/>
        </p:nvCxnSpPr>
        <p:spPr>
          <a:xfrm>
            <a:off x="6460560" y="1967040"/>
            <a:ext cx="360" cy="2766960"/>
          </a:xfrm>
          <a:prstGeom prst="straightConnector1">
            <a:avLst/>
          </a:prstGeom>
          <a:ln w="28575">
            <a:solidFill>
              <a:srgbClr val="ed7d31">
                <a:lumMod val="75000"/>
              </a:srgbClr>
            </a:solidFill>
          </a:ln>
        </p:spPr>
      </p:cxnSp>
      <p:sp>
        <p:nvSpPr>
          <p:cNvPr id="389" name="Szövegdoboz 18"/>
          <p:cNvSpPr/>
          <p:nvPr/>
        </p:nvSpPr>
        <p:spPr>
          <a:xfrm>
            <a:off x="5725440" y="4467960"/>
            <a:ext cx="32904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Szövegdoboz 19"/>
          <p:cNvSpPr/>
          <p:nvPr/>
        </p:nvSpPr>
        <p:spPr>
          <a:xfrm>
            <a:off x="11668680" y="4549320"/>
            <a:ext cx="28620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S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91" name="Egyenes összekötő 22"/>
          <p:cNvCxnSpPr/>
          <p:nvPr/>
        </p:nvCxnSpPr>
        <p:spPr>
          <a:xfrm>
            <a:off x="5838840" y="4927320"/>
            <a:ext cx="847080" cy="360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</p:cxnSp>
      <p:sp>
        <p:nvSpPr>
          <p:cNvPr id="392" name="Szabadkézi sokszög: alakzat 30"/>
          <p:cNvSpPr/>
          <p:nvPr/>
        </p:nvSpPr>
        <p:spPr>
          <a:xfrm>
            <a:off x="7307640" y="5043960"/>
            <a:ext cx="570240" cy="1258920"/>
          </a:xfrm>
          <a:custGeom>
            <a:avLst/>
            <a:gdLst>
              <a:gd name="textAreaLeft" fmla="*/ 0 w 570240"/>
              <a:gd name="textAreaRight" fmla="*/ 570600 w 570240"/>
              <a:gd name="textAreaTop" fmla="*/ 0 h 1258920"/>
              <a:gd name="textAreaBottom" fmla="*/ 1259280 h 1258920"/>
            </a:gdLst>
            <a:ahLst/>
            <a:rect l="textAreaLeft" t="textAreaTop" r="textAreaRight" b="textAreaBottom"/>
            <a:pathLst>
              <a:path w="570606" h="1259174">
                <a:moveTo>
                  <a:pt x="0" y="1259174"/>
                </a:moveTo>
                <a:cubicBezTo>
                  <a:pt x="214234" y="1099903"/>
                  <a:pt x="428468" y="940632"/>
                  <a:pt x="517160" y="771993"/>
                </a:cubicBezTo>
                <a:cubicBezTo>
                  <a:pt x="605852" y="603354"/>
                  <a:pt x="564629" y="351020"/>
                  <a:pt x="532150" y="247338"/>
                </a:cubicBezTo>
                <a:cubicBezTo>
                  <a:pt x="499671" y="143656"/>
                  <a:pt x="363511" y="191125"/>
                  <a:pt x="322288" y="149902"/>
                </a:cubicBezTo>
                <a:cubicBezTo>
                  <a:pt x="281065" y="108679"/>
                  <a:pt x="282939" y="54339"/>
                  <a:pt x="284813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3" name="Szabadkézi sokszög: alakzat 31"/>
          <p:cNvSpPr/>
          <p:nvPr/>
        </p:nvSpPr>
        <p:spPr>
          <a:xfrm>
            <a:off x="7903800" y="5456160"/>
            <a:ext cx="78120" cy="320760"/>
          </a:xfrm>
          <a:custGeom>
            <a:avLst/>
            <a:gdLst>
              <a:gd name="textAreaLeft" fmla="*/ 0 w 78120"/>
              <a:gd name="textAreaRight" fmla="*/ 78480 w 78120"/>
              <a:gd name="textAreaTop" fmla="*/ 0 h 320760"/>
              <a:gd name="textAreaBottom" fmla="*/ 321120 h 320760"/>
            </a:gdLst>
            <a:ahLst/>
            <a:rect l="textAreaLeft" t="textAreaTop" r="textAreaRight" b="textAreaBottom"/>
            <a:pathLst>
              <a:path w="78582" h="321187">
                <a:moveTo>
                  <a:pt x="18621" y="0"/>
                </a:moveTo>
                <a:cubicBezTo>
                  <a:pt x="6129" y="133662"/>
                  <a:pt x="-6362" y="267325"/>
                  <a:pt x="3631" y="307299"/>
                </a:cubicBezTo>
                <a:cubicBezTo>
                  <a:pt x="13624" y="347273"/>
                  <a:pt x="46103" y="293558"/>
                  <a:pt x="78582" y="2398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4" name="Szabadkézi sokszög: alakzat 32"/>
          <p:cNvSpPr/>
          <p:nvPr/>
        </p:nvSpPr>
        <p:spPr>
          <a:xfrm rot="5100000">
            <a:off x="6181560" y="4892760"/>
            <a:ext cx="78120" cy="320760"/>
          </a:xfrm>
          <a:custGeom>
            <a:avLst/>
            <a:gdLst>
              <a:gd name="textAreaLeft" fmla="*/ 0 w 78120"/>
              <a:gd name="textAreaRight" fmla="*/ 78480 w 78120"/>
              <a:gd name="textAreaTop" fmla="*/ 0 h 320760"/>
              <a:gd name="textAreaBottom" fmla="*/ 321120 h 320760"/>
            </a:gdLst>
            <a:ahLst/>
            <a:rect l="textAreaLeft" t="textAreaTop" r="textAreaRight" b="textAreaBottom"/>
            <a:pathLst>
              <a:path w="78582" h="321187">
                <a:moveTo>
                  <a:pt x="18621" y="0"/>
                </a:moveTo>
                <a:cubicBezTo>
                  <a:pt x="6129" y="133662"/>
                  <a:pt x="-6362" y="267325"/>
                  <a:pt x="3631" y="307299"/>
                </a:cubicBezTo>
                <a:cubicBezTo>
                  <a:pt x="13624" y="347273"/>
                  <a:pt x="46103" y="293558"/>
                  <a:pt x="78582" y="2398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5" name="Szövegdoboz 33"/>
          <p:cNvSpPr/>
          <p:nvPr/>
        </p:nvSpPr>
        <p:spPr>
          <a:xfrm>
            <a:off x="6599160" y="4579920"/>
            <a:ext cx="11624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ff0000"/>
                </a:solidFill>
                <a:latin typeface="Calibri"/>
              </a:rPr>
              <a:t>Half-graben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Szövegdoboz 34"/>
          <p:cNvSpPr/>
          <p:nvPr/>
        </p:nvSpPr>
        <p:spPr>
          <a:xfrm>
            <a:off x="9008280" y="4839480"/>
            <a:ext cx="11624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ff0000"/>
                </a:solidFill>
                <a:latin typeface="Calibri"/>
              </a:rPr>
              <a:t>Half-graben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Szövegdoboz 35"/>
          <p:cNvSpPr/>
          <p:nvPr/>
        </p:nvSpPr>
        <p:spPr>
          <a:xfrm>
            <a:off x="8320680" y="6453720"/>
            <a:ext cx="357840" cy="302760"/>
          </a:xfrm>
          <a:prstGeom prst="rect">
            <a:avLst/>
          </a:prstGeom>
          <a:solidFill>
            <a:srgbClr val="d3bdc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T3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Szövegdoboz 36"/>
          <p:cNvSpPr/>
          <p:nvPr/>
        </p:nvSpPr>
        <p:spPr>
          <a:xfrm>
            <a:off x="8565480" y="5447520"/>
            <a:ext cx="472320" cy="302760"/>
          </a:xfrm>
          <a:prstGeom prst="rect">
            <a:avLst/>
          </a:prstGeom>
          <a:solidFill>
            <a:srgbClr val="b7cad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J2-3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Szövegdoboz 37"/>
          <p:cNvSpPr/>
          <p:nvPr/>
        </p:nvSpPr>
        <p:spPr>
          <a:xfrm>
            <a:off x="7628400" y="3751200"/>
            <a:ext cx="1164240" cy="302760"/>
          </a:xfrm>
          <a:prstGeom prst="rect">
            <a:avLst/>
          </a:prstGeom>
          <a:solidFill>
            <a:srgbClr val="d3bdc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T2-3 platform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Szövegdoboz 38"/>
          <p:cNvSpPr/>
          <p:nvPr/>
        </p:nvSpPr>
        <p:spPr>
          <a:xfrm>
            <a:off x="9718200" y="3743280"/>
            <a:ext cx="924840" cy="302760"/>
          </a:xfrm>
          <a:prstGeom prst="rect">
            <a:avLst/>
          </a:prstGeom>
          <a:solidFill>
            <a:srgbClr val="d3bdc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T2-3 basin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-142200" y="-24120"/>
            <a:ext cx="7294680" cy="546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7000"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T</a:t>
            </a:r>
            <a:r>
              <a:rPr b="1" lang="hu-HU" sz="3200" spc="-1" strike="noStrike" baseline="-25000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2-3</a:t>
            </a: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, J</a:t>
            </a:r>
            <a:r>
              <a:rPr b="1" lang="hu-HU" sz="3200" spc="-1" strike="noStrike" baseline="-25000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2-3</a:t>
            </a: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 extension Bánkút sequence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2" name="Szövegdoboz 43"/>
          <p:cNvSpPr/>
          <p:nvPr/>
        </p:nvSpPr>
        <p:spPr>
          <a:xfrm rot="16200000">
            <a:off x="757440" y="2532960"/>
            <a:ext cx="1837440" cy="5763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</a:rPr>
              <a:t>Bathonian-Callovian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</a:rPr>
              <a:t>-Oxfordian?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Szövegdoboz 44"/>
          <p:cNvSpPr/>
          <p:nvPr/>
        </p:nvSpPr>
        <p:spPr>
          <a:xfrm>
            <a:off x="1179720" y="4212720"/>
            <a:ext cx="740520" cy="333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</a:rPr>
              <a:t>Norian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Szövegdoboz 45"/>
          <p:cNvSpPr/>
          <p:nvPr/>
        </p:nvSpPr>
        <p:spPr>
          <a:xfrm>
            <a:off x="6387120" y="3249360"/>
            <a:ext cx="472320" cy="302760"/>
          </a:xfrm>
          <a:prstGeom prst="rect">
            <a:avLst/>
          </a:prstGeom>
          <a:solidFill>
            <a:srgbClr val="b7cad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J2-3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Kép 3" descr=""/>
          <p:cNvPicPr/>
          <p:nvPr/>
        </p:nvPicPr>
        <p:blipFill>
          <a:blip r:embed="rId1"/>
          <a:stretch/>
        </p:blipFill>
        <p:spPr>
          <a:xfrm>
            <a:off x="-25560" y="3704400"/>
            <a:ext cx="12191760" cy="3153240"/>
          </a:xfrm>
          <a:prstGeom prst="rect">
            <a:avLst/>
          </a:prstGeom>
          <a:ln w="0">
            <a:noFill/>
          </a:ln>
        </p:spPr>
      </p:pic>
      <p:sp>
        <p:nvSpPr>
          <p:cNvPr id="406" name="PlaceHolder 1"/>
          <p:cNvSpPr>
            <a:spLocks noGrp="1"/>
          </p:cNvSpPr>
          <p:nvPr>
            <p:ph/>
          </p:nvPr>
        </p:nvSpPr>
        <p:spPr>
          <a:xfrm>
            <a:off x="4586400" y="1407960"/>
            <a:ext cx="4262040" cy="3238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anchor="t">
            <a:normAutofit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(this section was not studied by Csontos, potentially nor by Balla)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The most interesting is the occurrence of basalt and sandstone-siltstone sequence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Either the base of the Mónosbél unit (serious paleogeographic conseqeunces)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Altenatively, window of the Szarvaskő unit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IN our structural sketch, this is accepted, orange marks this thrusting.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This would be a second phase of shortening, after the primary nappe stack. Out-of-sequence style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indent="0" algn="just">
              <a:lnSpc>
                <a:spcPct val="90000"/>
              </a:lnSpc>
              <a:spcBef>
                <a:spcPts val="1001"/>
              </a:spcBef>
              <a:buNone/>
            </a:pP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title"/>
          </p:nvPr>
        </p:nvSpPr>
        <p:spPr>
          <a:xfrm>
            <a:off x="1118880" y="106920"/>
            <a:ext cx="7976520" cy="546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2000"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Structural style of the Mónosbél complex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8" name="Kép 7" descr=""/>
          <p:cNvPicPr/>
          <p:nvPr/>
        </p:nvPicPr>
        <p:blipFill>
          <a:blip r:embed="rId2"/>
          <a:stretch/>
        </p:blipFill>
        <p:spPr>
          <a:xfrm>
            <a:off x="0" y="915120"/>
            <a:ext cx="936000" cy="3731040"/>
          </a:xfrm>
          <a:prstGeom prst="rect">
            <a:avLst/>
          </a:prstGeom>
          <a:ln w="19050">
            <a:solidFill>
              <a:srgbClr val="ff0000"/>
            </a:solidFill>
            <a:round/>
          </a:ln>
        </p:spPr>
      </p:pic>
      <p:pic>
        <p:nvPicPr>
          <p:cNvPr id="409" name="Kép 8" descr=""/>
          <p:cNvPicPr/>
          <p:nvPr/>
        </p:nvPicPr>
        <p:blipFill>
          <a:blip r:embed="rId3"/>
          <a:stretch/>
        </p:blipFill>
        <p:spPr>
          <a:xfrm>
            <a:off x="9019800" y="2539800"/>
            <a:ext cx="919080" cy="2328840"/>
          </a:xfrm>
          <a:prstGeom prst="rect">
            <a:avLst/>
          </a:prstGeom>
          <a:ln w="19050">
            <a:solidFill>
              <a:srgbClr val="ed7d31">
                <a:lumMod val="75000"/>
              </a:srgbClr>
            </a:solidFill>
            <a:round/>
          </a:ln>
        </p:spPr>
      </p:pic>
      <p:sp>
        <p:nvSpPr>
          <p:cNvPr id="410" name="Szövegdoboz 9"/>
          <p:cNvSpPr/>
          <p:nvPr/>
        </p:nvSpPr>
        <p:spPr>
          <a:xfrm>
            <a:off x="118440" y="4626360"/>
            <a:ext cx="531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NW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zövegdoboz 10"/>
          <p:cNvSpPr/>
          <p:nvPr/>
        </p:nvSpPr>
        <p:spPr>
          <a:xfrm>
            <a:off x="9212760" y="4869000"/>
            <a:ext cx="397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SE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Szövegdoboz 11"/>
          <p:cNvSpPr/>
          <p:nvPr/>
        </p:nvSpPr>
        <p:spPr>
          <a:xfrm>
            <a:off x="10788120" y="5381640"/>
            <a:ext cx="1299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 cap="small">
                <a:solidFill>
                  <a:srgbClr val="00b050"/>
                </a:solidFill>
                <a:latin typeface="Calibri"/>
              </a:rPr>
              <a:t>Szarvaskő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Picture 2" descr=""/>
          <p:cNvPicPr/>
          <p:nvPr/>
        </p:nvPicPr>
        <p:blipFill>
          <a:blip r:embed="rId4"/>
          <a:stretch/>
        </p:blipFill>
        <p:spPr>
          <a:xfrm>
            <a:off x="1009440" y="1986120"/>
            <a:ext cx="3405600" cy="2586600"/>
          </a:xfrm>
          <a:prstGeom prst="rect">
            <a:avLst/>
          </a:prstGeom>
          <a:ln w="0">
            <a:noFill/>
          </a:ln>
        </p:spPr>
      </p:pic>
      <p:sp>
        <p:nvSpPr>
          <p:cNvPr id="414" name="Szövegdoboz 13"/>
          <p:cNvSpPr/>
          <p:nvPr/>
        </p:nvSpPr>
        <p:spPr>
          <a:xfrm rot="18785400">
            <a:off x="1472040" y="3632760"/>
            <a:ext cx="83628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00000"/>
                </a:solidFill>
                <a:latin typeface="Calibri"/>
              </a:rPr>
              <a:t>Szkő+Mb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Szabadkézi sokszög: alakzat 14"/>
          <p:cNvSpPr/>
          <p:nvPr/>
        </p:nvSpPr>
        <p:spPr>
          <a:xfrm>
            <a:off x="2207520" y="2531520"/>
            <a:ext cx="1393560" cy="194400"/>
          </a:xfrm>
          <a:custGeom>
            <a:avLst/>
            <a:gdLst>
              <a:gd name="textAreaLeft" fmla="*/ 0 w 1393560"/>
              <a:gd name="textAreaRight" fmla="*/ 1393920 w 1393560"/>
              <a:gd name="textAreaTop" fmla="*/ 0 h 194400"/>
              <a:gd name="textAreaBottom" fmla="*/ 194760 h 194400"/>
            </a:gdLst>
            <a:ahLst/>
            <a:rect l="textAreaLeft" t="textAreaTop" r="textAreaRight" b="textAreaBottom"/>
            <a:pathLst>
              <a:path w="1394086" h="194913">
                <a:moveTo>
                  <a:pt x="0" y="194913"/>
                </a:moveTo>
                <a:cubicBezTo>
                  <a:pt x="119297" y="143696"/>
                  <a:pt x="238594" y="92480"/>
                  <a:pt x="359764" y="60001"/>
                </a:cubicBezTo>
                <a:cubicBezTo>
                  <a:pt x="480934" y="27522"/>
                  <a:pt x="554636" y="1290"/>
                  <a:pt x="727023" y="41"/>
                </a:cubicBezTo>
                <a:cubicBezTo>
                  <a:pt x="899410" y="-1208"/>
                  <a:pt x="1146748" y="25649"/>
                  <a:pt x="1394086" y="5250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6" name="Háromszög 15"/>
          <p:cNvSpPr/>
          <p:nvPr/>
        </p:nvSpPr>
        <p:spPr>
          <a:xfrm rot="20578800">
            <a:off x="2445480" y="251532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7" name="Háromszög 16"/>
          <p:cNvSpPr/>
          <p:nvPr/>
        </p:nvSpPr>
        <p:spPr>
          <a:xfrm rot="9928800">
            <a:off x="2475720" y="260604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8" name="Háromszög 17"/>
          <p:cNvSpPr/>
          <p:nvPr/>
        </p:nvSpPr>
        <p:spPr>
          <a:xfrm rot="10800000">
            <a:off x="2935080" y="253368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9" name="Háromszög 18"/>
          <p:cNvSpPr/>
          <p:nvPr/>
        </p:nvSpPr>
        <p:spPr>
          <a:xfrm>
            <a:off x="2935080" y="243540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0" name="Szabadkézi sokszög: alakzat 19"/>
          <p:cNvSpPr/>
          <p:nvPr/>
        </p:nvSpPr>
        <p:spPr>
          <a:xfrm>
            <a:off x="1161360" y="3016440"/>
            <a:ext cx="3197520" cy="1339200"/>
          </a:xfrm>
          <a:custGeom>
            <a:avLst/>
            <a:gdLst>
              <a:gd name="textAreaLeft" fmla="*/ 0 w 3197520"/>
              <a:gd name="textAreaRight" fmla="*/ 3197880 w 3197520"/>
              <a:gd name="textAreaTop" fmla="*/ 0 h 1339200"/>
              <a:gd name="textAreaBottom" fmla="*/ 1339560 h 1339200"/>
            </a:gdLst>
            <a:ahLst/>
            <a:rect l="textAreaLeft" t="textAreaTop" r="textAreaRight" b="textAreaBottom"/>
            <a:pathLst>
              <a:path w="3081338" h="1309688">
                <a:moveTo>
                  <a:pt x="0" y="1309688"/>
                </a:moveTo>
                <a:cubicBezTo>
                  <a:pt x="119261" y="1152525"/>
                  <a:pt x="238522" y="995362"/>
                  <a:pt x="435769" y="838200"/>
                </a:cubicBezTo>
                <a:cubicBezTo>
                  <a:pt x="633016" y="681037"/>
                  <a:pt x="892573" y="490141"/>
                  <a:pt x="1183482" y="366713"/>
                </a:cubicBezTo>
                <a:cubicBezTo>
                  <a:pt x="1474391" y="243285"/>
                  <a:pt x="1864916" y="158751"/>
                  <a:pt x="2181225" y="97632"/>
                </a:cubicBezTo>
                <a:cubicBezTo>
                  <a:pt x="2497534" y="36513"/>
                  <a:pt x="2910285" y="11509"/>
                  <a:pt x="308133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1" name="Háromszög 20"/>
          <p:cNvSpPr/>
          <p:nvPr/>
        </p:nvSpPr>
        <p:spPr>
          <a:xfrm rot="19930800">
            <a:off x="1555920" y="388116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2" name="Háromszög 21"/>
          <p:cNvSpPr/>
          <p:nvPr/>
        </p:nvSpPr>
        <p:spPr>
          <a:xfrm rot="8929200">
            <a:off x="1513080" y="379512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3" name="Háromszög 22"/>
          <p:cNvSpPr/>
          <p:nvPr/>
        </p:nvSpPr>
        <p:spPr>
          <a:xfrm rot="9858000">
            <a:off x="2565720" y="320076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4" name="Háromszög 23"/>
          <p:cNvSpPr/>
          <p:nvPr/>
        </p:nvSpPr>
        <p:spPr>
          <a:xfrm rot="20259600">
            <a:off x="2605320" y="330624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5" name="Háromszög 24"/>
          <p:cNvSpPr/>
          <p:nvPr/>
        </p:nvSpPr>
        <p:spPr>
          <a:xfrm rot="10800000">
            <a:off x="3659040" y="296784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6" name="Háromszög 25"/>
          <p:cNvSpPr/>
          <p:nvPr/>
        </p:nvSpPr>
        <p:spPr>
          <a:xfrm rot="21201600">
            <a:off x="3665160" y="3076560"/>
            <a:ext cx="108360" cy="9324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00" bIns="18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7" name="Nyíl: lefelé mutató 26"/>
          <p:cNvSpPr/>
          <p:nvPr/>
        </p:nvSpPr>
        <p:spPr>
          <a:xfrm rot="20939400">
            <a:off x="3055680" y="2673000"/>
            <a:ext cx="128160" cy="4071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8" name="Nyíl: lefelé mutató 27"/>
          <p:cNvSpPr/>
          <p:nvPr/>
        </p:nvSpPr>
        <p:spPr>
          <a:xfrm rot="19568400">
            <a:off x="1666800" y="3308040"/>
            <a:ext cx="128160" cy="4071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29" name="Szövegdoboz 28"/>
          <p:cNvSpPr/>
          <p:nvPr/>
        </p:nvSpPr>
        <p:spPr>
          <a:xfrm rot="20999400">
            <a:off x="3096000" y="2645280"/>
            <a:ext cx="8226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ffffff"/>
                </a:solidFill>
                <a:latin typeface="Calibri"/>
              </a:rPr>
              <a:t>Cr top S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30" name="Egyenes összekötő 30"/>
          <p:cNvCxnSpPr/>
          <p:nvPr/>
        </p:nvCxnSpPr>
        <p:spPr>
          <a:xfrm flipH="1" flipV="1">
            <a:off x="1009440" y="3909960"/>
            <a:ext cx="369720" cy="542160"/>
          </a:xfrm>
          <a:prstGeom prst="straightConnector1">
            <a:avLst/>
          </a:prstGeom>
          <a:ln w="38100">
            <a:solidFill>
              <a:srgbClr val="ffc000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/>
          </p:nvPr>
        </p:nvSpPr>
        <p:spPr>
          <a:xfrm>
            <a:off x="4249800" y="5803560"/>
            <a:ext cx="7871760" cy="10015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buClr>
                <a:srgbClr val="2e75b6"/>
              </a:buClr>
              <a:buFont typeface="Arial"/>
              <a:buChar char="•"/>
            </a:pPr>
            <a:r>
              <a:rPr b="1" lang="hu-HU" sz="1600" spc="-1" strike="noStrike" cap="small">
                <a:solidFill>
                  <a:schemeClr val="accent5">
                    <a:lumMod val="75000"/>
                  </a:schemeClr>
                </a:solidFill>
                <a:latin typeface="Arial"/>
              </a:rPr>
              <a:t>Age of the shear zones: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early Cretaceous (134-135 Ma) from nappe boundaries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 „</a:t>
            </a: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middle” Cretaceous (120-100 Ma) from within-nappe S-SE-vergent shear zones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hu-HU" sz="1600" spc="-1" strike="noStrike">
                <a:solidFill>
                  <a:srgbClr val="000000"/>
                </a:solidFill>
                <a:latin typeface="Arial"/>
              </a:rPr>
              <a:t>latest Cretaceous (65-85 Ma) from NF and N-NW-vergeng shear zones</a:t>
            </a:r>
            <a:endParaRPr b="0" lang="hu-HU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Téglalap 40"/>
          <p:cNvSpPr/>
          <p:nvPr/>
        </p:nvSpPr>
        <p:spPr>
          <a:xfrm>
            <a:off x="9003600" y="1097640"/>
            <a:ext cx="3058560" cy="28429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33" name="Kép 5" descr="A képen térkép, szöveg látható&#10;&#10;Automatikusan generált leírás"/>
          <p:cNvPicPr/>
          <p:nvPr/>
        </p:nvPicPr>
        <p:blipFill>
          <a:blip r:embed="rId1"/>
          <a:stretch/>
        </p:blipFill>
        <p:spPr>
          <a:xfrm>
            <a:off x="0" y="0"/>
            <a:ext cx="8987400" cy="6857640"/>
          </a:xfrm>
          <a:prstGeom prst="rect">
            <a:avLst/>
          </a:prstGeom>
          <a:ln w="0">
            <a:noFill/>
          </a:ln>
        </p:spPr>
      </p:pic>
      <p:sp>
        <p:nvSpPr>
          <p:cNvPr id="434" name="Szabadkézi sokszög: alakzat 3"/>
          <p:cNvSpPr/>
          <p:nvPr/>
        </p:nvSpPr>
        <p:spPr>
          <a:xfrm>
            <a:off x="6633000" y="1154160"/>
            <a:ext cx="1685880" cy="1926000"/>
          </a:xfrm>
          <a:custGeom>
            <a:avLst/>
            <a:gdLst>
              <a:gd name="textAreaLeft" fmla="*/ 0 w 1685880"/>
              <a:gd name="textAreaRight" fmla="*/ 1686240 w 1685880"/>
              <a:gd name="textAreaTop" fmla="*/ 0 h 1926000"/>
              <a:gd name="textAreaBottom" fmla="*/ 1926360 h 1926000"/>
            </a:gdLst>
            <a:ahLst/>
            <a:rect l="textAreaLeft" t="textAreaTop" r="textAreaRight" b="textAreaBottom"/>
            <a:pathLst>
              <a:path w="1761344" h="2053652">
                <a:moveTo>
                  <a:pt x="1761344" y="2053652"/>
                </a:moveTo>
                <a:cubicBezTo>
                  <a:pt x="1529621" y="1959339"/>
                  <a:pt x="1297898" y="1865026"/>
                  <a:pt x="1041816" y="1611442"/>
                </a:cubicBezTo>
                <a:cubicBezTo>
                  <a:pt x="785734" y="1357858"/>
                  <a:pt x="398488" y="800724"/>
                  <a:pt x="224852" y="532150"/>
                </a:cubicBezTo>
                <a:cubicBezTo>
                  <a:pt x="51216" y="263576"/>
                  <a:pt x="25608" y="131788"/>
                  <a:pt x="0" y="0"/>
                </a:cubicBezTo>
              </a:path>
            </a:pathLst>
          </a:cu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5" name="Szabadkézi sokszög: alakzat 4"/>
          <p:cNvSpPr/>
          <p:nvPr/>
        </p:nvSpPr>
        <p:spPr>
          <a:xfrm>
            <a:off x="6779160" y="1724760"/>
            <a:ext cx="280800" cy="380880"/>
          </a:xfrm>
          <a:custGeom>
            <a:avLst/>
            <a:gdLst>
              <a:gd name="textAreaLeft" fmla="*/ 0 w 280800"/>
              <a:gd name="textAreaRight" fmla="*/ 281160 w 280800"/>
              <a:gd name="textAreaTop" fmla="*/ 0 h 380880"/>
              <a:gd name="textAreaBottom" fmla="*/ 381240 h 380880"/>
            </a:gdLst>
            <a:ahLst/>
            <a:rect l="textAreaLeft" t="textAreaTop" r="textAreaRight" b="textAreaBottom"/>
            <a:pathLst>
              <a:path w="281207" h="381274">
                <a:moveTo>
                  <a:pt x="281207" y="381274"/>
                </a:moveTo>
                <a:cubicBezTo>
                  <a:pt x="170030" y="210761"/>
                  <a:pt x="58853" y="40248"/>
                  <a:pt x="18879" y="6520"/>
                </a:cubicBezTo>
                <a:cubicBezTo>
                  <a:pt x="-21095" y="-27208"/>
                  <a:pt x="10135" y="75849"/>
                  <a:pt x="41365" y="178907"/>
                </a:cubicBezTo>
              </a:path>
            </a:pathLst>
          </a:cu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6" name="Szabadkézi sokszög: alakzat 6"/>
          <p:cNvSpPr/>
          <p:nvPr/>
        </p:nvSpPr>
        <p:spPr>
          <a:xfrm rot="10800000">
            <a:off x="7066080" y="1802520"/>
            <a:ext cx="280800" cy="380880"/>
          </a:xfrm>
          <a:custGeom>
            <a:avLst/>
            <a:gdLst>
              <a:gd name="textAreaLeft" fmla="*/ 0 w 280800"/>
              <a:gd name="textAreaRight" fmla="*/ 281160 w 280800"/>
              <a:gd name="textAreaTop" fmla="*/ 0 h 380880"/>
              <a:gd name="textAreaBottom" fmla="*/ 381240 h 380880"/>
            </a:gdLst>
            <a:ahLst/>
            <a:rect l="textAreaLeft" t="textAreaTop" r="textAreaRight" b="textAreaBottom"/>
            <a:pathLst>
              <a:path w="281207" h="381274">
                <a:moveTo>
                  <a:pt x="281207" y="381274"/>
                </a:moveTo>
                <a:cubicBezTo>
                  <a:pt x="170030" y="210761"/>
                  <a:pt x="58853" y="40248"/>
                  <a:pt x="18879" y="6520"/>
                </a:cubicBezTo>
                <a:cubicBezTo>
                  <a:pt x="-21095" y="-27208"/>
                  <a:pt x="10135" y="75849"/>
                  <a:pt x="41365" y="178907"/>
                </a:cubicBezTo>
              </a:path>
            </a:pathLst>
          </a:cu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7" name="Szabadkézi sokszög: alakzat 7"/>
          <p:cNvSpPr/>
          <p:nvPr/>
        </p:nvSpPr>
        <p:spPr>
          <a:xfrm>
            <a:off x="2810520" y="112320"/>
            <a:ext cx="943920" cy="14760"/>
          </a:xfrm>
          <a:custGeom>
            <a:avLst/>
            <a:gdLst>
              <a:gd name="textAreaLeft" fmla="*/ 0 w 943920"/>
              <a:gd name="textAreaRight" fmla="*/ 944280 w 943920"/>
              <a:gd name="textAreaTop" fmla="*/ 0 h 14760"/>
              <a:gd name="textAreaBottom" fmla="*/ 15120 h 14760"/>
            </a:gdLst>
            <a:ahLst/>
            <a:rect l="textAreaLeft" t="textAreaTop" r="textAreaRight" b="textAreaBottom"/>
            <a:pathLst>
              <a:path w="944380" h="14990">
                <a:moveTo>
                  <a:pt x="0" y="14990"/>
                </a:moveTo>
                <a:cubicBezTo>
                  <a:pt x="86193" y="7495"/>
                  <a:pt x="172386" y="0"/>
                  <a:pt x="329783" y="0"/>
                </a:cubicBezTo>
                <a:cubicBezTo>
                  <a:pt x="487180" y="0"/>
                  <a:pt x="715780" y="7495"/>
                  <a:pt x="944380" y="14990"/>
                </a:cubicBezTo>
              </a:path>
            </a:pathLst>
          </a:cu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29880" bIns="-2988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8" name="Szövegdoboz 8"/>
          <p:cNvSpPr/>
          <p:nvPr/>
        </p:nvSpPr>
        <p:spPr>
          <a:xfrm>
            <a:off x="2258640" y="112320"/>
            <a:ext cx="434160" cy="363960"/>
          </a:xfrm>
          <a:prstGeom prst="rect">
            <a:avLst/>
          </a:prstGeom>
          <a:solidFill>
            <a:srgbClr val="ff339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NF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Háromszög 9"/>
          <p:cNvSpPr/>
          <p:nvPr/>
        </p:nvSpPr>
        <p:spPr>
          <a:xfrm rot="10800000">
            <a:off x="2923560" y="136800"/>
            <a:ext cx="119520" cy="102960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6840" bIns="684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0" name="Háromszög 10"/>
          <p:cNvSpPr/>
          <p:nvPr/>
        </p:nvSpPr>
        <p:spPr>
          <a:xfrm rot="10800000">
            <a:off x="3375720" y="127800"/>
            <a:ext cx="119520" cy="102960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6840" bIns="684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1" name="Szövegdoboz 11"/>
          <p:cNvSpPr/>
          <p:nvPr/>
        </p:nvSpPr>
        <p:spPr>
          <a:xfrm>
            <a:off x="2891520" y="173880"/>
            <a:ext cx="5986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ff3399"/>
                </a:solidFill>
                <a:latin typeface="Calibri"/>
              </a:rPr>
              <a:t>69Ma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Szövegdoboz 13"/>
          <p:cNvSpPr/>
          <p:nvPr/>
        </p:nvSpPr>
        <p:spPr>
          <a:xfrm>
            <a:off x="54720" y="542160"/>
            <a:ext cx="2283480" cy="515880"/>
          </a:xfrm>
          <a:prstGeom prst="rect">
            <a:avLst/>
          </a:prstGeom>
          <a:solidFill>
            <a:schemeClr val="bg1"/>
          </a:solidFill>
          <a:ln w="0">
            <a:solidFill>
              <a:srgbClr val="ff3399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ff3399"/>
                </a:solidFill>
                <a:latin typeface="Calibri"/>
              </a:rPr>
              <a:t>~69-85 Ma: N (NW)-vergent back-trusting, back-folding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Szövegdoboz 14"/>
          <p:cNvSpPr/>
          <p:nvPr/>
        </p:nvSpPr>
        <p:spPr>
          <a:xfrm>
            <a:off x="8967240" y="4070880"/>
            <a:ext cx="1539720" cy="729000"/>
          </a:xfrm>
          <a:prstGeom prst="rect">
            <a:avLst/>
          </a:prstGeom>
          <a:solidFill>
            <a:schemeClr val="bg1"/>
          </a:solidFill>
          <a:ln w="0">
            <a:solidFill>
              <a:srgbClr val="000000">
                <a:lumMod val="95000"/>
                <a:lumOff val="5000"/>
              </a:srgb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d0d0d"/>
                </a:solidFill>
                <a:latin typeface="Calibri"/>
              </a:rPr>
              <a:t>~134-135 Ma nappe emplacement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Téglalap 15"/>
          <p:cNvSpPr/>
          <p:nvPr/>
        </p:nvSpPr>
        <p:spPr>
          <a:xfrm>
            <a:off x="4806000" y="4473000"/>
            <a:ext cx="869040" cy="23688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5" name="Téglalap 16"/>
          <p:cNvSpPr/>
          <p:nvPr/>
        </p:nvSpPr>
        <p:spPr>
          <a:xfrm>
            <a:off x="411480" y="4479840"/>
            <a:ext cx="869040" cy="23688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6" name="Téglalap 17"/>
          <p:cNvSpPr/>
          <p:nvPr/>
        </p:nvSpPr>
        <p:spPr>
          <a:xfrm>
            <a:off x="846000" y="4716720"/>
            <a:ext cx="869040" cy="23688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7" name="Téglalap 18"/>
          <p:cNvSpPr/>
          <p:nvPr/>
        </p:nvSpPr>
        <p:spPr>
          <a:xfrm>
            <a:off x="6687360" y="1154160"/>
            <a:ext cx="372600" cy="24660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8" name="Téglalap 19"/>
          <p:cNvSpPr/>
          <p:nvPr/>
        </p:nvSpPr>
        <p:spPr>
          <a:xfrm>
            <a:off x="6919920" y="1478520"/>
            <a:ext cx="372600" cy="25632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49" name="Téglalap 20"/>
          <p:cNvSpPr/>
          <p:nvPr/>
        </p:nvSpPr>
        <p:spPr>
          <a:xfrm>
            <a:off x="6525360" y="1473480"/>
            <a:ext cx="372600" cy="25632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0" name="Téglalap 21"/>
          <p:cNvSpPr/>
          <p:nvPr/>
        </p:nvSpPr>
        <p:spPr>
          <a:xfrm>
            <a:off x="7405200" y="2305800"/>
            <a:ext cx="510840" cy="47448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1" name="Téglalap 22"/>
          <p:cNvSpPr/>
          <p:nvPr/>
        </p:nvSpPr>
        <p:spPr>
          <a:xfrm>
            <a:off x="4694400" y="5101920"/>
            <a:ext cx="869040" cy="23688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2" name="Téglalap 23"/>
          <p:cNvSpPr/>
          <p:nvPr/>
        </p:nvSpPr>
        <p:spPr>
          <a:xfrm>
            <a:off x="4047480" y="4872600"/>
            <a:ext cx="869040" cy="23688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3" name="Szövegdoboz 24"/>
          <p:cNvSpPr/>
          <p:nvPr/>
        </p:nvSpPr>
        <p:spPr>
          <a:xfrm>
            <a:off x="10479960" y="3152160"/>
            <a:ext cx="1636200" cy="729000"/>
          </a:xfrm>
          <a:prstGeom prst="rect">
            <a:avLst/>
          </a:prstGeom>
          <a:solidFill>
            <a:srgbClr val="ffff00"/>
          </a:solidFill>
          <a:ln w="0">
            <a:solidFill>
              <a:srgbClr val="ffff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d0d0d"/>
                </a:solidFill>
                <a:latin typeface="Calibri"/>
              </a:rPr>
              <a:t>~100-120 Ma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rgbClr val="0d0d0d"/>
                </a:solidFill>
                <a:latin typeface="Calibri"/>
              </a:rPr>
              <a:t> </a:t>
            </a:r>
            <a:r>
              <a:rPr b="0" lang="hu-HU" sz="1400" spc="-1" strike="noStrike">
                <a:solidFill>
                  <a:srgbClr val="0d0d0d"/>
                </a:solidFill>
                <a:latin typeface="Calibri"/>
              </a:rPr>
              <a:t>S (SE)-vergent folding, imbrication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églalap 25"/>
          <p:cNvSpPr/>
          <p:nvPr/>
        </p:nvSpPr>
        <p:spPr>
          <a:xfrm>
            <a:off x="3648600" y="4245840"/>
            <a:ext cx="86904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455" name="Téglalap 26"/>
          <p:cNvSpPr/>
          <p:nvPr/>
        </p:nvSpPr>
        <p:spPr>
          <a:xfrm>
            <a:off x="1469160" y="4556160"/>
            <a:ext cx="86904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6" name="Téglalap 27"/>
          <p:cNvSpPr/>
          <p:nvPr/>
        </p:nvSpPr>
        <p:spPr>
          <a:xfrm>
            <a:off x="1715760" y="5341320"/>
            <a:ext cx="26280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57" name="Téglalap 28"/>
          <p:cNvSpPr/>
          <p:nvPr/>
        </p:nvSpPr>
        <p:spPr>
          <a:xfrm>
            <a:off x="3191400" y="3005640"/>
            <a:ext cx="86904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458" name="Téglalap 29"/>
          <p:cNvSpPr/>
          <p:nvPr/>
        </p:nvSpPr>
        <p:spPr>
          <a:xfrm>
            <a:off x="4371480" y="2843280"/>
            <a:ext cx="86904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459" name="Szövegdoboz 30"/>
          <p:cNvSpPr/>
          <p:nvPr/>
        </p:nvSpPr>
        <p:spPr>
          <a:xfrm>
            <a:off x="251640" y="2499840"/>
            <a:ext cx="1054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chemeClr val="accent2">
                    <a:lumMod val="50000"/>
                  </a:schemeClr>
                </a:solidFill>
                <a:latin typeface="Calibri"/>
              </a:rPr>
              <a:t>K/Ar data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Ellipszis 31"/>
          <p:cNvSpPr/>
          <p:nvPr/>
        </p:nvSpPr>
        <p:spPr>
          <a:xfrm>
            <a:off x="199440" y="2653920"/>
            <a:ext cx="89640" cy="89640"/>
          </a:xfrm>
          <a:prstGeom prst="ellipse">
            <a:avLst/>
          </a:prstGeom>
          <a:solidFill>
            <a:srgbClr val="ffc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720" bIns="1872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1" name="Szövegdoboz 32"/>
          <p:cNvSpPr/>
          <p:nvPr/>
        </p:nvSpPr>
        <p:spPr>
          <a:xfrm>
            <a:off x="282960" y="2843280"/>
            <a:ext cx="991800" cy="4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ts val="15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ZFT data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500"/>
              </a:lnSpc>
            </a:pPr>
            <a:r>
              <a:rPr b="0" lang="hu-HU" sz="1800" spc="-1" strike="noStrike">
                <a:solidFill>
                  <a:srgbClr val="ff0000"/>
                </a:solidFill>
                <a:latin typeface="Calibri"/>
              </a:rPr>
              <a:t>AFT data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Ellipszis 33"/>
          <p:cNvSpPr/>
          <p:nvPr/>
        </p:nvSpPr>
        <p:spPr>
          <a:xfrm>
            <a:off x="199440" y="2981880"/>
            <a:ext cx="89640" cy="89640"/>
          </a:xfrm>
          <a:prstGeom prst="ellipse">
            <a:avLst/>
          </a:prstGeom>
          <a:solidFill>
            <a:srgbClr val="ff0000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8720" bIns="1872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63" name="Téglalap 34"/>
          <p:cNvSpPr/>
          <p:nvPr/>
        </p:nvSpPr>
        <p:spPr>
          <a:xfrm>
            <a:off x="7370280" y="2082600"/>
            <a:ext cx="40896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464" name="Téglalap 35"/>
          <p:cNvSpPr/>
          <p:nvPr/>
        </p:nvSpPr>
        <p:spPr>
          <a:xfrm>
            <a:off x="1991880" y="4283640"/>
            <a:ext cx="40896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465" name="Téglalap 36"/>
          <p:cNvSpPr/>
          <p:nvPr/>
        </p:nvSpPr>
        <p:spPr>
          <a:xfrm>
            <a:off x="1420560" y="4182840"/>
            <a:ext cx="408960" cy="2368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highlight>
                <a:srgbClr val="ffff00"/>
              </a:highlight>
              <a:latin typeface="Calibri"/>
            </a:endParaRPr>
          </a:p>
        </p:txBody>
      </p:sp>
      <p:graphicFrame>
        <p:nvGraphicFramePr>
          <p:cNvPr id="466" name="Objektum 4"/>
          <p:cNvGraphicFramePr/>
          <p:nvPr/>
        </p:nvGraphicFramePr>
        <p:xfrm>
          <a:off x="10513080" y="1118160"/>
          <a:ext cx="1549080" cy="1939320"/>
        </p:xfrm>
        <a:graphic>
          <a:graphicData uri="http://schemas.openxmlformats.org/presentationml/2006/ole">
            <p:oleObj progId="CorelDraw.Graphic.21" r:id="rId2" spid="">
              <p:embed/>
              <p:pic>
                <p:nvPicPr>
                  <p:cNvPr id="467" name="Objektum 4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0513080" y="1118160"/>
                    <a:ext cx="1549080" cy="19393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68" name="Objektum 7"/>
          <p:cNvGraphicFramePr/>
          <p:nvPr/>
        </p:nvGraphicFramePr>
        <p:xfrm>
          <a:off x="9003600" y="1118160"/>
          <a:ext cx="1500480" cy="1938600"/>
        </p:xfrm>
        <a:graphic>
          <a:graphicData uri="http://schemas.openxmlformats.org/presentationml/2006/ole">
            <p:oleObj progId="CorelDraw.Graphic.21" r:id="rId4" spid="">
              <p:embed/>
              <p:pic>
                <p:nvPicPr>
                  <p:cNvPr id="469" name="Objektum 7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9003600" y="1118160"/>
                    <a:ext cx="1500480" cy="19386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70" name="Objektum 10"/>
          <p:cNvGraphicFramePr/>
          <p:nvPr/>
        </p:nvGraphicFramePr>
        <p:xfrm>
          <a:off x="9029160" y="3052080"/>
          <a:ext cx="1461600" cy="854280"/>
        </p:xfrm>
        <a:graphic>
          <a:graphicData uri="http://schemas.openxmlformats.org/presentationml/2006/ole">
            <p:oleObj progId="CorelDraw.Graphic.21" r:id="rId6" spid="">
              <p:embed/>
              <p:pic>
                <p:nvPicPr>
                  <p:cNvPr id="471" name="Objektum 10" descr=""/>
                  <p:cNvPicPr/>
                  <p:nvPr/>
                </p:nvPicPr>
                <p:blipFill>
                  <a:blip r:embed="rId7"/>
                  <a:stretch/>
                </p:blipFill>
                <p:spPr>
                  <a:xfrm>
                    <a:off x="9029160" y="3052080"/>
                    <a:ext cx="1461600" cy="8542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72" name="Objektum 3"/>
          <p:cNvGraphicFramePr/>
          <p:nvPr/>
        </p:nvGraphicFramePr>
        <p:xfrm>
          <a:off x="10529280" y="4032720"/>
          <a:ext cx="1500480" cy="1911600"/>
        </p:xfrm>
        <a:graphic>
          <a:graphicData uri="http://schemas.openxmlformats.org/presentationml/2006/ole">
            <p:oleObj progId="CorelDraw.Graphic.21" r:id="rId8" spid="">
              <p:embed/>
              <p:pic>
                <p:nvPicPr>
                  <p:cNvPr id="473" name="Objektum 3" descr=""/>
                  <p:cNvPicPr/>
                  <p:nvPr/>
                </p:nvPicPr>
                <p:blipFill>
                  <a:blip r:embed="rId9"/>
                  <a:stretch/>
                </p:blipFill>
                <p:spPr>
                  <a:xfrm>
                    <a:off x="10529280" y="4032720"/>
                    <a:ext cx="1500480" cy="19116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474" name="Objektum 9"/>
          <p:cNvGraphicFramePr/>
          <p:nvPr/>
        </p:nvGraphicFramePr>
        <p:xfrm>
          <a:off x="8979480" y="5059440"/>
          <a:ext cx="1500480" cy="876240"/>
        </p:xfrm>
        <a:graphic>
          <a:graphicData uri="http://schemas.openxmlformats.org/presentationml/2006/ole">
            <p:oleObj progId="CorelDraw.Graphic.21" r:id="rId10" spid="">
              <p:embed/>
              <p:pic>
                <p:nvPicPr>
                  <p:cNvPr id="475" name="Objektum 9" descr=""/>
                  <p:cNvPicPr/>
                  <p:nvPr/>
                </p:nvPicPr>
                <p:blipFill>
                  <a:blip r:embed="rId11"/>
                  <a:stretch/>
                </p:blipFill>
                <p:spPr>
                  <a:xfrm>
                    <a:off x="8979480" y="5059440"/>
                    <a:ext cx="1500480" cy="8762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76" name="Téglalap 43"/>
          <p:cNvSpPr/>
          <p:nvPr/>
        </p:nvSpPr>
        <p:spPr>
          <a:xfrm>
            <a:off x="8945280" y="3977280"/>
            <a:ext cx="3170880" cy="2095920"/>
          </a:xfrm>
          <a:prstGeom prst="rect">
            <a:avLst/>
          </a:prstGeom>
          <a:noFill/>
          <a:ln>
            <a:solidFill>
              <a:srgbClr val="000000">
                <a:lumMod val="95000"/>
                <a:lumOff val="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77" name="Szabadkézi sokszög: alakzat 46"/>
          <p:cNvSpPr/>
          <p:nvPr/>
        </p:nvSpPr>
        <p:spPr>
          <a:xfrm>
            <a:off x="2178720" y="3421800"/>
            <a:ext cx="1118880" cy="1861920"/>
          </a:xfrm>
          <a:custGeom>
            <a:avLst/>
            <a:gdLst>
              <a:gd name="textAreaLeft" fmla="*/ 0 w 1118880"/>
              <a:gd name="textAreaRight" fmla="*/ 1119240 w 1118880"/>
              <a:gd name="textAreaTop" fmla="*/ 0 h 1861920"/>
              <a:gd name="textAreaBottom" fmla="*/ 1862280 h 1861920"/>
            </a:gdLst>
            <a:ahLst/>
            <a:rect l="textAreaLeft" t="textAreaTop" r="textAreaRight" b="textAreaBottom"/>
            <a:pathLst>
              <a:path w="1119232" h="1862121">
                <a:moveTo>
                  <a:pt x="39779" y="1862121"/>
                </a:moveTo>
                <a:cubicBezTo>
                  <a:pt x="12297" y="1825894"/>
                  <a:pt x="-15185" y="1789668"/>
                  <a:pt x="9799" y="1682239"/>
                </a:cubicBezTo>
                <a:cubicBezTo>
                  <a:pt x="34783" y="1574810"/>
                  <a:pt x="115979" y="1342462"/>
                  <a:pt x="189681" y="1217544"/>
                </a:cubicBezTo>
                <a:cubicBezTo>
                  <a:pt x="263383" y="1092626"/>
                  <a:pt x="372062" y="1011429"/>
                  <a:pt x="452009" y="932731"/>
                </a:cubicBezTo>
                <a:cubicBezTo>
                  <a:pt x="531956" y="854033"/>
                  <a:pt x="585671" y="832797"/>
                  <a:pt x="669366" y="745354"/>
                </a:cubicBezTo>
                <a:cubicBezTo>
                  <a:pt x="753061" y="657911"/>
                  <a:pt x="879228" y="503013"/>
                  <a:pt x="954179" y="408075"/>
                </a:cubicBezTo>
                <a:cubicBezTo>
                  <a:pt x="1029130" y="313137"/>
                  <a:pt x="1114074" y="233189"/>
                  <a:pt x="1119071" y="175727"/>
                </a:cubicBezTo>
                <a:cubicBezTo>
                  <a:pt x="1124068" y="118265"/>
                  <a:pt x="1011642" y="92032"/>
                  <a:pt x="984160" y="63301"/>
                </a:cubicBezTo>
                <a:cubicBezTo>
                  <a:pt x="956678" y="34570"/>
                  <a:pt x="976664" y="9586"/>
                  <a:pt x="954179" y="3340"/>
                </a:cubicBezTo>
                <a:cubicBezTo>
                  <a:pt x="931694" y="-2906"/>
                  <a:pt x="875481" y="-2905"/>
                  <a:pt x="849248" y="25826"/>
                </a:cubicBezTo>
                <a:cubicBezTo>
                  <a:pt x="823015" y="54557"/>
                  <a:pt x="814272" y="127009"/>
                  <a:pt x="796783" y="175727"/>
                </a:cubicBezTo>
                <a:cubicBezTo>
                  <a:pt x="779295" y="224445"/>
                  <a:pt x="761806" y="271289"/>
                  <a:pt x="744317" y="318134"/>
                </a:cubicBezTo>
              </a:path>
            </a:pathLst>
          </a:custGeom>
          <a:noFill/>
          <a:ln w="38100"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78" name="Szabadkézi sokszög: alakzat 47"/>
          <p:cNvSpPr/>
          <p:nvPr/>
        </p:nvSpPr>
        <p:spPr>
          <a:xfrm>
            <a:off x="741960" y="3267360"/>
            <a:ext cx="2183040" cy="2668320"/>
          </a:xfrm>
          <a:custGeom>
            <a:avLst/>
            <a:gdLst>
              <a:gd name="textAreaLeft" fmla="*/ 0 w 2183040"/>
              <a:gd name="textAreaRight" fmla="*/ 2183400 w 2183040"/>
              <a:gd name="textAreaTop" fmla="*/ 0 h 2668320"/>
              <a:gd name="textAreaBottom" fmla="*/ 2668680 h 2668320"/>
            </a:gdLst>
            <a:ahLst/>
            <a:rect l="textAreaLeft" t="textAreaTop" r="textAreaRight" b="textAreaBottom"/>
            <a:pathLst>
              <a:path w="2183428" h="2668581">
                <a:moveTo>
                  <a:pt x="1116767" y="1979033"/>
                </a:moveTo>
                <a:cubicBezTo>
                  <a:pt x="1196714" y="1922195"/>
                  <a:pt x="1276662" y="1865358"/>
                  <a:pt x="1356610" y="1746686"/>
                </a:cubicBezTo>
                <a:cubicBezTo>
                  <a:pt x="1436558" y="1628014"/>
                  <a:pt x="1520253" y="1406909"/>
                  <a:pt x="1596453" y="1267001"/>
                </a:cubicBezTo>
                <a:cubicBezTo>
                  <a:pt x="1672653" y="1127093"/>
                  <a:pt x="1722620" y="1005922"/>
                  <a:pt x="1813810" y="907237"/>
                </a:cubicBezTo>
                <a:cubicBezTo>
                  <a:pt x="1905000" y="808552"/>
                  <a:pt x="2084883" y="754837"/>
                  <a:pt x="2143594" y="674889"/>
                </a:cubicBezTo>
                <a:cubicBezTo>
                  <a:pt x="2202305" y="594941"/>
                  <a:pt x="2183568" y="497505"/>
                  <a:pt x="2166079" y="427551"/>
                </a:cubicBezTo>
                <a:cubicBezTo>
                  <a:pt x="2148590" y="357597"/>
                  <a:pt x="2038662" y="306381"/>
                  <a:pt x="2038662" y="255165"/>
                </a:cubicBezTo>
                <a:cubicBezTo>
                  <a:pt x="2038662" y="203949"/>
                  <a:pt x="2144843" y="155230"/>
                  <a:pt x="2166079" y="120253"/>
                </a:cubicBezTo>
                <a:cubicBezTo>
                  <a:pt x="2187315" y="85276"/>
                  <a:pt x="2186066" y="65289"/>
                  <a:pt x="2166079" y="45302"/>
                </a:cubicBezTo>
                <a:cubicBezTo>
                  <a:pt x="2146092" y="25315"/>
                  <a:pt x="2096124" y="-3415"/>
                  <a:pt x="2046157" y="332"/>
                </a:cubicBezTo>
                <a:cubicBezTo>
                  <a:pt x="1996190" y="4079"/>
                  <a:pt x="1923738" y="57794"/>
                  <a:pt x="1866276" y="67787"/>
                </a:cubicBezTo>
                <a:cubicBezTo>
                  <a:pt x="1808814" y="77780"/>
                  <a:pt x="1756348" y="25315"/>
                  <a:pt x="1701384" y="60292"/>
                </a:cubicBezTo>
                <a:cubicBezTo>
                  <a:pt x="1646420" y="95269"/>
                  <a:pt x="1603948" y="187709"/>
                  <a:pt x="1536492" y="277650"/>
                </a:cubicBezTo>
                <a:cubicBezTo>
                  <a:pt x="1469036" y="367591"/>
                  <a:pt x="1364105" y="546223"/>
                  <a:pt x="1296649" y="599938"/>
                </a:cubicBezTo>
                <a:cubicBezTo>
                  <a:pt x="1229193" y="653653"/>
                  <a:pt x="1197963" y="576204"/>
                  <a:pt x="1131757" y="599938"/>
                </a:cubicBezTo>
                <a:cubicBezTo>
                  <a:pt x="1065551" y="623672"/>
                  <a:pt x="975610" y="661148"/>
                  <a:pt x="899410" y="742345"/>
                </a:cubicBezTo>
                <a:cubicBezTo>
                  <a:pt x="823210" y="823542"/>
                  <a:pt x="744511" y="978440"/>
                  <a:pt x="674557" y="1087119"/>
                </a:cubicBezTo>
                <a:cubicBezTo>
                  <a:pt x="604603" y="1195798"/>
                  <a:pt x="519659" y="1303227"/>
                  <a:pt x="479685" y="1394417"/>
                </a:cubicBezTo>
                <a:cubicBezTo>
                  <a:pt x="439711" y="1485607"/>
                  <a:pt x="470941" y="1523083"/>
                  <a:pt x="434715" y="1634260"/>
                </a:cubicBezTo>
                <a:cubicBezTo>
                  <a:pt x="398489" y="1745437"/>
                  <a:pt x="321039" y="1959046"/>
                  <a:pt x="262328" y="2061479"/>
                </a:cubicBezTo>
                <a:cubicBezTo>
                  <a:pt x="203616" y="2163912"/>
                  <a:pt x="121171" y="2167659"/>
                  <a:pt x="82446" y="2248856"/>
                </a:cubicBezTo>
                <a:cubicBezTo>
                  <a:pt x="43721" y="2330053"/>
                  <a:pt x="43721" y="2478706"/>
                  <a:pt x="29980" y="2548660"/>
                </a:cubicBezTo>
                <a:cubicBezTo>
                  <a:pt x="16239" y="2618614"/>
                  <a:pt x="8119" y="2643597"/>
                  <a:pt x="0" y="2668581"/>
                </a:cubicBezTo>
              </a:path>
            </a:pathLst>
          </a:custGeom>
          <a:noFill/>
          <a:ln w="28575"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79" name="Szabadkézi sokszög: alakzat 48"/>
          <p:cNvSpPr/>
          <p:nvPr/>
        </p:nvSpPr>
        <p:spPr>
          <a:xfrm>
            <a:off x="3959280" y="3975120"/>
            <a:ext cx="934920" cy="1181880"/>
          </a:xfrm>
          <a:custGeom>
            <a:avLst/>
            <a:gdLst>
              <a:gd name="textAreaLeft" fmla="*/ 0 w 934920"/>
              <a:gd name="textAreaRight" fmla="*/ 935280 w 934920"/>
              <a:gd name="textAreaTop" fmla="*/ 0 h 1181880"/>
              <a:gd name="textAreaBottom" fmla="*/ 1182240 h 1181880"/>
            </a:gdLst>
            <a:ahLst/>
            <a:rect l="textAreaLeft" t="textAreaTop" r="textAreaRight" b="textAreaBottom"/>
            <a:pathLst>
              <a:path w="935421" h="1182345">
                <a:moveTo>
                  <a:pt x="102885" y="1173852"/>
                </a:moveTo>
                <a:cubicBezTo>
                  <a:pt x="145357" y="1197586"/>
                  <a:pt x="265279" y="1168856"/>
                  <a:pt x="335233" y="1121387"/>
                </a:cubicBezTo>
                <a:cubicBezTo>
                  <a:pt x="405187" y="1073918"/>
                  <a:pt x="443912" y="952747"/>
                  <a:pt x="522610" y="889039"/>
                </a:cubicBezTo>
                <a:cubicBezTo>
                  <a:pt x="601308" y="825331"/>
                  <a:pt x="738718" y="812840"/>
                  <a:pt x="807423" y="739138"/>
                </a:cubicBezTo>
                <a:cubicBezTo>
                  <a:pt x="876128" y="665436"/>
                  <a:pt x="942335" y="521780"/>
                  <a:pt x="934840" y="446829"/>
                </a:cubicBezTo>
                <a:cubicBezTo>
                  <a:pt x="927345" y="371878"/>
                  <a:pt x="806174" y="338151"/>
                  <a:pt x="762453" y="289433"/>
                </a:cubicBezTo>
                <a:cubicBezTo>
                  <a:pt x="718732" y="240715"/>
                  <a:pt x="675011" y="201990"/>
                  <a:pt x="672512" y="154521"/>
                </a:cubicBezTo>
                <a:cubicBezTo>
                  <a:pt x="670014" y="107052"/>
                  <a:pt x="773695" y="20859"/>
                  <a:pt x="747462" y="4620"/>
                </a:cubicBezTo>
                <a:cubicBezTo>
                  <a:pt x="721229" y="-11619"/>
                  <a:pt x="561335" y="17111"/>
                  <a:pt x="515115" y="57085"/>
                </a:cubicBezTo>
                <a:cubicBezTo>
                  <a:pt x="468895" y="97059"/>
                  <a:pt x="512616" y="200741"/>
                  <a:pt x="470144" y="244462"/>
                </a:cubicBezTo>
                <a:cubicBezTo>
                  <a:pt x="427672" y="288183"/>
                  <a:pt x="337731" y="261951"/>
                  <a:pt x="260282" y="319413"/>
                </a:cubicBezTo>
                <a:cubicBezTo>
                  <a:pt x="182833" y="376875"/>
                  <a:pt x="32931" y="513036"/>
                  <a:pt x="5449" y="589236"/>
                </a:cubicBezTo>
                <a:cubicBezTo>
                  <a:pt x="-22033" y="665436"/>
                  <a:pt x="61662" y="727895"/>
                  <a:pt x="95390" y="776613"/>
                </a:cubicBezTo>
                <a:cubicBezTo>
                  <a:pt x="129118" y="825331"/>
                  <a:pt x="210315" y="847816"/>
                  <a:pt x="207817" y="881544"/>
                </a:cubicBezTo>
                <a:cubicBezTo>
                  <a:pt x="205319" y="915272"/>
                  <a:pt x="101636" y="936508"/>
                  <a:pt x="80400" y="978980"/>
                </a:cubicBezTo>
                <a:cubicBezTo>
                  <a:pt x="59164" y="1021452"/>
                  <a:pt x="60413" y="1150118"/>
                  <a:pt x="102885" y="1173852"/>
                </a:cubicBezTo>
                <a:close/>
              </a:path>
            </a:pathLst>
          </a:custGeom>
          <a:noFill/>
          <a:ln w="28575"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title"/>
          </p:nvPr>
        </p:nvSpPr>
        <p:spPr>
          <a:xfrm>
            <a:off x="9177480" y="290160"/>
            <a:ext cx="2748960" cy="804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anchor="ctr">
            <a:normAutofit fontScale="80000"/>
          </a:bodyPr>
          <a:p>
            <a:pPr indent="0" algn="ctr">
              <a:lnSpc>
                <a:spcPct val="90000"/>
              </a:lnSpc>
              <a:buNone/>
            </a:pP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Age of the Cr deformation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4" descr=""/>
          <p:cNvPicPr/>
          <p:nvPr/>
        </p:nvPicPr>
        <p:blipFill>
          <a:blip r:embed="rId1"/>
          <a:srcRect l="3670" t="3615" r="0" b="0"/>
          <a:stretch/>
        </p:blipFill>
        <p:spPr>
          <a:xfrm>
            <a:off x="7042680" y="2304360"/>
            <a:ext cx="5149080" cy="4540320"/>
          </a:xfrm>
          <a:prstGeom prst="rect">
            <a:avLst/>
          </a:prstGeom>
          <a:ln w="0">
            <a:noFill/>
          </a:ln>
        </p:spPr>
      </p:pic>
      <p:sp>
        <p:nvSpPr>
          <p:cNvPr id="482" name="TextBox 5"/>
          <p:cNvSpPr/>
          <p:nvPr/>
        </p:nvSpPr>
        <p:spPr>
          <a:xfrm>
            <a:off x="10160280" y="1714680"/>
            <a:ext cx="19094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Koroknai et al. 2008 JSG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3" name="Picture 7" descr=""/>
          <p:cNvPicPr/>
          <p:nvPr/>
        </p:nvPicPr>
        <p:blipFill>
          <a:blip r:embed="rId2"/>
          <a:stretch/>
        </p:blipFill>
        <p:spPr>
          <a:xfrm>
            <a:off x="0" y="4381200"/>
            <a:ext cx="5043960" cy="2364480"/>
          </a:xfrm>
          <a:prstGeom prst="rect">
            <a:avLst/>
          </a:prstGeom>
          <a:ln w="0">
            <a:noFill/>
          </a:ln>
        </p:spPr>
      </p:pic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818280" cy="637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1" lang="hu-HU" sz="3200" spc="-1" strike="noStrike" cap="small">
                <a:solidFill>
                  <a:schemeClr val="accent1">
                    <a:lumMod val="75000"/>
                  </a:schemeClr>
                </a:solidFill>
                <a:latin typeface="Arial"/>
              </a:rPr>
              <a:t>Other N-vergent late orogenic structures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7320" y="0"/>
            <a:ext cx="8676360" cy="518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9000"/>
          </a:bodyPr>
          <a:p>
            <a:pPr indent="0">
              <a:lnSpc>
                <a:spcPct val="90000"/>
              </a:lnSpc>
              <a:buNone/>
            </a:pPr>
            <a:r>
              <a:rPr b="0" lang="hu-HU" sz="3200" spc="-1" strike="noStrike">
                <a:solidFill>
                  <a:srgbClr val="000000"/>
                </a:solidFill>
                <a:latin typeface="Arial"/>
              </a:rPr>
              <a:t>Szarvaskő – J</a:t>
            </a:r>
            <a:r>
              <a:rPr b="0" lang="hu-HU" sz="3200" spc="-1" strike="noStrike" baseline="-25000">
                <a:solidFill>
                  <a:srgbClr val="000000"/>
                </a:solidFill>
                <a:latin typeface="Arial"/>
              </a:rPr>
              <a:t>2-3 </a:t>
            </a:r>
            <a:r>
              <a:rPr b="0" lang="hu-HU" sz="3200" spc="-1" strike="noStrike">
                <a:solidFill>
                  <a:srgbClr val="000000"/>
                </a:solidFill>
                <a:latin typeface="Arial"/>
              </a:rPr>
              <a:t>ofiolite (upper plate) or not?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TextBox 3"/>
          <p:cNvSpPr/>
          <p:nvPr/>
        </p:nvSpPr>
        <p:spPr>
          <a:xfrm>
            <a:off x="8260560" y="192960"/>
            <a:ext cx="673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Laci rétegsora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7" name="Kép 1" descr=""/>
          <p:cNvPicPr/>
          <p:nvPr/>
        </p:nvPicPr>
        <p:blipFill>
          <a:blip r:embed="rId1"/>
          <a:stretch/>
        </p:blipFill>
        <p:spPr>
          <a:xfrm>
            <a:off x="43560" y="2186280"/>
            <a:ext cx="2603160" cy="1870560"/>
          </a:xfrm>
          <a:prstGeom prst="rect">
            <a:avLst/>
          </a:prstGeom>
          <a:ln w="0">
            <a:noFill/>
          </a:ln>
        </p:spPr>
      </p:pic>
      <p:pic>
        <p:nvPicPr>
          <p:cNvPr id="488" name="Kép 13" descr=""/>
          <p:cNvPicPr/>
          <p:nvPr/>
        </p:nvPicPr>
        <p:blipFill>
          <a:blip r:embed="rId2"/>
          <a:stretch/>
        </p:blipFill>
        <p:spPr>
          <a:xfrm>
            <a:off x="43560" y="4230720"/>
            <a:ext cx="3575880" cy="2569680"/>
          </a:xfrm>
          <a:prstGeom prst="rect">
            <a:avLst/>
          </a:prstGeom>
          <a:ln w="0">
            <a:noFill/>
          </a:ln>
        </p:spPr>
      </p:pic>
      <p:cxnSp>
        <p:nvCxnSpPr>
          <p:cNvPr id="489" name="Egyenes összekötő 19"/>
          <p:cNvCxnSpPr/>
          <p:nvPr/>
        </p:nvCxnSpPr>
        <p:spPr>
          <a:xfrm>
            <a:off x="360360" y="6092640"/>
            <a:ext cx="3251880" cy="15120"/>
          </a:xfrm>
          <a:prstGeom prst="straightConnector1">
            <a:avLst/>
          </a:prstGeom>
          <a:ln w="38100">
            <a:solidFill>
              <a:srgbClr val="ffc000">
                <a:lumMod val="60000"/>
                <a:lumOff val="40000"/>
              </a:srgbClr>
            </a:solidFill>
          </a:ln>
        </p:spPr>
      </p:cxnSp>
      <p:sp>
        <p:nvSpPr>
          <p:cNvPr id="490" name="Szövegdoboz 22"/>
          <p:cNvSpPr/>
          <p:nvPr/>
        </p:nvSpPr>
        <p:spPr>
          <a:xfrm>
            <a:off x="360720" y="6210720"/>
            <a:ext cx="1225080" cy="249480"/>
          </a:xfrm>
          <a:prstGeom prst="rect">
            <a:avLst/>
          </a:prstGeom>
          <a:noFill/>
          <a:ln w="0">
            <a:solidFill>
              <a:srgbClr val="ffc000">
                <a:lumMod val="75000"/>
              </a:srgbClr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050" spc="-1" strike="noStrike">
                <a:solidFill>
                  <a:schemeClr val="accent4">
                    <a:lumMod val="75000"/>
                  </a:schemeClr>
                </a:solidFill>
                <a:latin typeface="Arial"/>
              </a:rPr>
              <a:t>NMORB-average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91" name="Egyenes összekötő 24"/>
          <p:cNvCxnSpPr/>
          <p:nvPr/>
        </p:nvCxnSpPr>
        <p:spPr>
          <a:xfrm flipV="1">
            <a:off x="973440" y="5937840"/>
            <a:ext cx="2530800" cy="3960"/>
          </a:xfrm>
          <a:prstGeom prst="straightConnector1">
            <a:avLst/>
          </a:prstGeom>
          <a:ln w="28575">
            <a:solidFill>
              <a:srgbClr val="70ad47">
                <a:lumMod val="75000"/>
              </a:srgbClr>
            </a:solidFill>
          </a:ln>
        </p:spPr>
      </p:cxnSp>
      <p:cxnSp>
        <p:nvCxnSpPr>
          <p:cNvPr id="492" name="Egyenes összekötő 26"/>
          <p:cNvCxnSpPr/>
          <p:nvPr/>
        </p:nvCxnSpPr>
        <p:spPr>
          <a:xfrm flipH="1" flipV="1">
            <a:off x="525600" y="5041440"/>
            <a:ext cx="439200" cy="801360"/>
          </a:xfrm>
          <a:prstGeom prst="straightConnector1">
            <a:avLst/>
          </a:prstGeom>
          <a:ln w="28575">
            <a:solidFill>
              <a:srgbClr val="70ad47">
                <a:lumMod val="75000"/>
              </a:srgbClr>
            </a:solidFill>
            <a:prstDash val="dash"/>
          </a:ln>
        </p:spPr>
      </p:cxnSp>
      <p:cxnSp>
        <p:nvCxnSpPr>
          <p:cNvPr id="493" name="Egyenes összekötő nyíllal 30"/>
          <p:cNvCxnSpPr/>
          <p:nvPr/>
        </p:nvCxnSpPr>
        <p:spPr>
          <a:xfrm flipH="1">
            <a:off x="744840" y="4878360"/>
            <a:ext cx="730800" cy="443880"/>
          </a:xfrm>
          <a:prstGeom prst="straightConnector1">
            <a:avLst/>
          </a:prstGeom>
          <a:ln>
            <a:solidFill>
              <a:srgbClr val="70ad47">
                <a:lumMod val="75000"/>
              </a:srgbClr>
            </a:solidFill>
            <a:tailEnd len="med" type="triangle" w="med"/>
          </a:ln>
        </p:spPr>
      </p:cxnSp>
      <p:sp>
        <p:nvSpPr>
          <p:cNvPr id="494" name="Szövegdoboz 31"/>
          <p:cNvSpPr/>
          <p:nvPr/>
        </p:nvSpPr>
        <p:spPr>
          <a:xfrm>
            <a:off x="1457640" y="4535280"/>
            <a:ext cx="1854000" cy="4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050" spc="-1" strike="noStrike">
                <a:solidFill>
                  <a:srgbClr val="00b050"/>
                </a:solidFill>
                <a:latin typeface="Arial"/>
              </a:rPr>
              <a:t>Enrichment in most mobile elements: Cs, Rb, Ba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495" name="Egyenes összekötő nyíllal 32"/>
          <p:cNvCxnSpPr/>
          <p:nvPr/>
        </p:nvCxnSpPr>
        <p:spPr>
          <a:xfrm>
            <a:off x="1831320" y="5385960"/>
            <a:ext cx="360" cy="532080"/>
          </a:xfrm>
          <a:prstGeom prst="straightConnector1">
            <a:avLst/>
          </a:prstGeom>
          <a:ln>
            <a:solidFill>
              <a:srgbClr val="70ad47">
                <a:lumMod val="75000"/>
              </a:srgbClr>
            </a:solidFill>
            <a:tailEnd len="med" type="triangle" w="med"/>
          </a:ln>
        </p:spPr>
      </p:cxnSp>
      <p:sp>
        <p:nvSpPr>
          <p:cNvPr id="496" name="Szövegdoboz 34"/>
          <p:cNvSpPr/>
          <p:nvPr/>
        </p:nvSpPr>
        <p:spPr>
          <a:xfrm>
            <a:off x="1666440" y="5214240"/>
            <a:ext cx="160452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100" spc="-1" strike="noStrike">
                <a:solidFill>
                  <a:srgbClr val="00b050"/>
                </a:solidFill>
                <a:latin typeface="Arial"/>
              </a:rPr>
              <a:t>Mostly follows </a:t>
            </a:r>
            <a:r>
              <a:rPr b="1" lang="hu-HU" sz="1050" spc="-1" strike="noStrike">
                <a:solidFill>
                  <a:srgbClr val="00b050"/>
                </a:solidFill>
                <a:latin typeface="Arial"/>
              </a:rPr>
              <a:t>MORB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Szabadkézi sokszög 36"/>
          <p:cNvSpPr/>
          <p:nvPr/>
        </p:nvSpPr>
        <p:spPr>
          <a:xfrm>
            <a:off x="378000" y="3079800"/>
            <a:ext cx="2126520" cy="384480"/>
          </a:xfrm>
          <a:custGeom>
            <a:avLst/>
            <a:gdLst>
              <a:gd name="textAreaLeft" fmla="*/ 0 w 2126520"/>
              <a:gd name="textAreaRight" fmla="*/ 2126880 w 2126520"/>
              <a:gd name="textAreaTop" fmla="*/ 0 h 384480"/>
              <a:gd name="textAreaBottom" fmla="*/ 384840 h 384480"/>
            </a:gdLst>
            <a:ahLst/>
            <a:rect l="textAreaLeft" t="textAreaTop" r="textAreaRight" b="textAreaBottom"/>
            <a:pathLst>
              <a:path w="3401042" h="513116">
                <a:moveTo>
                  <a:pt x="0" y="151304"/>
                </a:moveTo>
                <a:lnTo>
                  <a:pt x="13157" y="513116"/>
                </a:lnTo>
                <a:lnTo>
                  <a:pt x="1230164" y="368391"/>
                </a:lnTo>
                <a:lnTo>
                  <a:pt x="1460409" y="447332"/>
                </a:lnTo>
                <a:lnTo>
                  <a:pt x="1927476" y="374970"/>
                </a:lnTo>
                <a:lnTo>
                  <a:pt x="2348495" y="374970"/>
                </a:lnTo>
                <a:lnTo>
                  <a:pt x="3394463" y="414440"/>
                </a:lnTo>
                <a:lnTo>
                  <a:pt x="3401042" y="118411"/>
                </a:lnTo>
                <a:lnTo>
                  <a:pt x="2881347" y="111833"/>
                </a:lnTo>
                <a:lnTo>
                  <a:pt x="2407701" y="46049"/>
                </a:lnTo>
                <a:lnTo>
                  <a:pt x="2151142" y="65784"/>
                </a:lnTo>
                <a:lnTo>
                  <a:pt x="1940633" y="19735"/>
                </a:lnTo>
                <a:lnTo>
                  <a:pt x="1480144" y="111833"/>
                </a:lnTo>
                <a:lnTo>
                  <a:pt x="1217007" y="0"/>
                </a:lnTo>
                <a:lnTo>
                  <a:pt x="710469" y="39470"/>
                </a:lnTo>
                <a:lnTo>
                  <a:pt x="0" y="15130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35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98" name="Szövegdoboz 37"/>
          <p:cNvSpPr/>
          <p:nvPr/>
        </p:nvSpPr>
        <p:spPr>
          <a:xfrm>
            <a:off x="1515240" y="3345480"/>
            <a:ext cx="1071000" cy="2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050" spc="-1" strike="noStrike">
                <a:solidFill>
                  <a:srgbClr val="ff0000"/>
                </a:solidFill>
                <a:latin typeface="Calibri"/>
              </a:rPr>
              <a:t>NMORB-average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Szabadkézi sokszög 41"/>
          <p:cNvSpPr/>
          <p:nvPr/>
        </p:nvSpPr>
        <p:spPr>
          <a:xfrm>
            <a:off x="378000" y="3053520"/>
            <a:ext cx="2126520" cy="388800"/>
          </a:xfrm>
          <a:custGeom>
            <a:avLst/>
            <a:gdLst>
              <a:gd name="textAreaLeft" fmla="*/ 0 w 2126520"/>
              <a:gd name="textAreaRight" fmla="*/ 2126880 w 2126520"/>
              <a:gd name="textAreaTop" fmla="*/ 0 h 388800"/>
              <a:gd name="textAreaBottom" fmla="*/ 389160 h 388800"/>
            </a:gdLst>
            <a:ahLst/>
            <a:rect l="textAreaLeft" t="textAreaTop" r="textAreaRight" b="textAreaBottom"/>
            <a:pathLst>
              <a:path w="3443591" h="518809">
                <a:moveTo>
                  <a:pt x="0" y="0"/>
                </a:moveTo>
                <a:cubicBezTo>
                  <a:pt x="2162" y="151319"/>
                  <a:pt x="4323" y="302639"/>
                  <a:pt x="6485" y="453958"/>
                </a:cubicBezTo>
                <a:lnTo>
                  <a:pt x="1322961" y="434503"/>
                </a:lnTo>
                <a:lnTo>
                  <a:pt x="1744493" y="518809"/>
                </a:lnTo>
                <a:lnTo>
                  <a:pt x="1971472" y="453958"/>
                </a:lnTo>
                <a:lnTo>
                  <a:pt x="2211421" y="473413"/>
                </a:lnTo>
                <a:lnTo>
                  <a:pt x="2730229" y="499354"/>
                </a:lnTo>
                <a:lnTo>
                  <a:pt x="3443591" y="492868"/>
                </a:lnTo>
                <a:lnTo>
                  <a:pt x="3430621" y="207524"/>
                </a:lnTo>
                <a:lnTo>
                  <a:pt x="2801566" y="194554"/>
                </a:lnTo>
                <a:lnTo>
                  <a:pt x="2425429" y="129703"/>
                </a:lnTo>
                <a:lnTo>
                  <a:pt x="1634247" y="116732"/>
                </a:lnTo>
                <a:lnTo>
                  <a:pt x="1472119" y="142673"/>
                </a:lnTo>
                <a:lnTo>
                  <a:pt x="1193259" y="45396"/>
                </a:lnTo>
                <a:lnTo>
                  <a:pt x="680936" y="51881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35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00" name="Szövegdoboz 42"/>
          <p:cNvSpPr/>
          <p:nvPr/>
        </p:nvSpPr>
        <p:spPr>
          <a:xfrm>
            <a:off x="335880" y="3169800"/>
            <a:ext cx="633600" cy="2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050" spc="-1" strike="noStrike">
                <a:solidFill>
                  <a:srgbClr val="00b050"/>
                </a:solidFill>
                <a:latin typeface="Calibri"/>
              </a:rPr>
              <a:t>Back-arc</a:t>
            </a:r>
            <a:endParaRPr b="0" lang="hu-H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Rectangle 20"/>
          <p:cNvSpPr/>
          <p:nvPr/>
        </p:nvSpPr>
        <p:spPr>
          <a:xfrm>
            <a:off x="273240" y="3979080"/>
            <a:ext cx="2383200" cy="27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200" spc="-1" strike="noStrike">
                <a:solidFill>
                  <a:srgbClr val="000000"/>
                </a:solidFill>
                <a:latin typeface="Calibri"/>
              </a:rPr>
              <a:t>Averages from Bortolotti et al. 2013</a:t>
            </a:r>
            <a:endParaRPr b="0" lang="hu-H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2" name="Picture 21" descr=""/>
          <p:cNvPicPr/>
          <p:nvPr/>
        </p:nvPicPr>
        <p:blipFill>
          <a:blip r:embed="rId3"/>
          <a:stretch/>
        </p:blipFill>
        <p:spPr>
          <a:xfrm>
            <a:off x="6411600" y="2624400"/>
            <a:ext cx="2246760" cy="1685160"/>
          </a:xfrm>
          <a:prstGeom prst="rect">
            <a:avLst/>
          </a:prstGeom>
          <a:ln w="0">
            <a:noFill/>
          </a:ln>
        </p:spPr>
      </p:pic>
      <p:sp>
        <p:nvSpPr>
          <p:cNvPr id="503" name="Szövegdoboz 3"/>
          <p:cNvSpPr/>
          <p:nvPr/>
        </p:nvSpPr>
        <p:spPr>
          <a:xfrm>
            <a:off x="6604920" y="2298960"/>
            <a:ext cx="1655280" cy="295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350" spc="-1" strike="noStrike">
                <a:solidFill>
                  <a:srgbClr val="000000"/>
                </a:solidFill>
                <a:latin typeface="Calibri"/>
              </a:rPr>
              <a:t>Plagiogranite/gabbro</a:t>
            </a:r>
            <a:endParaRPr b="0" lang="hu-HU" sz="13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4" name="Kép 6" descr=""/>
          <p:cNvPicPr/>
          <p:nvPr/>
        </p:nvPicPr>
        <p:blipFill>
          <a:blip r:embed="rId4"/>
          <a:stretch/>
        </p:blipFill>
        <p:spPr>
          <a:xfrm>
            <a:off x="3602520" y="4258440"/>
            <a:ext cx="5016960" cy="2599200"/>
          </a:xfrm>
          <a:prstGeom prst="rect">
            <a:avLst/>
          </a:prstGeom>
          <a:ln w="0">
            <a:noFill/>
          </a:ln>
        </p:spPr>
      </p:pic>
      <p:cxnSp>
        <p:nvCxnSpPr>
          <p:cNvPr id="505" name="Egyenes összekötő 8"/>
          <p:cNvCxnSpPr/>
          <p:nvPr/>
        </p:nvCxnSpPr>
        <p:spPr>
          <a:xfrm flipV="1">
            <a:off x="4080600" y="5277600"/>
            <a:ext cx="4125960" cy="32760"/>
          </a:xfrm>
          <a:prstGeom prst="straightConnector1">
            <a:avLst/>
          </a:prstGeom>
          <a:ln>
            <a:solidFill>
              <a:srgbClr val="0070c0"/>
            </a:solidFill>
          </a:ln>
        </p:spPr>
      </p:cxnSp>
      <p:cxnSp>
        <p:nvCxnSpPr>
          <p:cNvPr id="506" name="Egyenes összekötő 12"/>
          <p:cNvCxnSpPr/>
          <p:nvPr/>
        </p:nvCxnSpPr>
        <p:spPr>
          <a:xfrm flipV="1">
            <a:off x="4047840" y="5597280"/>
            <a:ext cx="4218480" cy="26280"/>
          </a:xfrm>
          <a:prstGeom prst="straightConnector1">
            <a:avLst/>
          </a:prstGeom>
          <a:ln>
            <a:solidFill>
              <a:srgbClr val="0070c0"/>
            </a:solidFill>
          </a:ln>
        </p:spPr>
      </p:cxnSp>
      <p:sp>
        <p:nvSpPr>
          <p:cNvPr id="507" name="TextBox 26"/>
          <p:cNvSpPr/>
          <p:nvPr/>
        </p:nvSpPr>
        <p:spPr>
          <a:xfrm>
            <a:off x="5403240" y="5765040"/>
            <a:ext cx="21942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400" spc="-1" strike="noStrike">
                <a:solidFill>
                  <a:schemeClr val="accent5">
                    <a:lumMod val="50000"/>
                  </a:schemeClr>
                </a:solidFill>
                <a:latin typeface="Calibri"/>
              </a:rPr>
              <a:t>Age of Mónosbél sediments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8" name="Picture 28" descr=""/>
          <p:cNvPicPr/>
          <p:nvPr/>
        </p:nvPicPr>
        <p:blipFill>
          <a:blip r:embed="rId5"/>
          <a:stretch/>
        </p:blipFill>
        <p:spPr>
          <a:xfrm>
            <a:off x="3670920" y="2152080"/>
            <a:ext cx="2725200" cy="2158920"/>
          </a:xfrm>
          <a:prstGeom prst="rect">
            <a:avLst/>
          </a:prstGeom>
          <a:ln w="0">
            <a:noFill/>
          </a:ln>
        </p:spPr>
      </p:pic>
      <p:sp>
        <p:nvSpPr>
          <p:cNvPr id="509" name="Szövegdoboz 5"/>
          <p:cNvSpPr/>
          <p:nvPr/>
        </p:nvSpPr>
        <p:spPr>
          <a:xfrm>
            <a:off x="4114440" y="2298960"/>
            <a:ext cx="12819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400" spc="-1" strike="noStrike">
                <a:solidFill>
                  <a:srgbClr val="ff0000"/>
                </a:solidFill>
                <a:latin typeface="Arial"/>
              </a:rPr>
              <a:t>164.7±1.6 Ma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TextBox 31"/>
          <p:cNvSpPr/>
          <p:nvPr/>
        </p:nvSpPr>
        <p:spPr>
          <a:xfrm>
            <a:off x="258480" y="1619640"/>
            <a:ext cx="2680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chemeClr val="accent5">
                    <a:lumMod val="50000"/>
                  </a:schemeClr>
                </a:solidFill>
                <a:latin typeface="Calibri"/>
              </a:rPr>
              <a:t>Geochemistry (whole rock)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1" name="Straight Connector 33"/>
          <p:cNvCxnSpPr/>
          <p:nvPr/>
        </p:nvCxnSpPr>
        <p:spPr>
          <a:xfrm flipH="1" flipV="1">
            <a:off x="3611880" y="1685880"/>
            <a:ext cx="8280" cy="5151240"/>
          </a:xfrm>
          <a:prstGeom prst="straightConnector1">
            <a:avLst/>
          </a:prstGeom>
          <a:ln>
            <a:solidFill>
              <a:srgbClr val="4472c4"/>
            </a:solidFill>
          </a:ln>
        </p:spPr>
      </p:cxnSp>
      <p:sp>
        <p:nvSpPr>
          <p:cNvPr id="512" name="TextBox 34"/>
          <p:cNvSpPr/>
          <p:nvPr/>
        </p:nvSpPr>
        <p:spPr>
          <a:xfrm>
            <a:off x="3933360" y="1619640"/>
            <a:ext cx="20206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chemeClr val="accent5">
                    <a:lumMod val="50000"/>
                  </a:schemeClr>
                </a:solidFill>
                <a:latin typeface="Calibri"/>
              </a:rPr>
              <a:t>Age (Sm/Nd garnet)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3" name="Straight Connector 35"/>
          <p:cNvCxnSpPr/>
          <p:nvPr/>
        </p:nvCxnSpPr>
        <p:spPr>
          <a:xfrm flipH="1" flipV="1">
            <a:off x="8694360" y="1640160"/>
            <a:ext cx="8280" cy="5151240"/>
          </a:xfrm>
          <a:prstGeom prst="straightConnector1">
            <a:avLst/>
          </a:prstGeom>
          <a:ln>
            <a:solidFill>
              <a:srgbClr val="4472c4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5" dur="indefinite" restart="never" nodeType="tmRoot">
          <p:childTnLst>
            <p:seq>
              <p:cTn id="556" dur="indefinite" nodeType="mainSeq">
                <p:childTnLst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72360" y="102960"/>
            <a:ext cx="8676360" cy="1209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8000"/>
          </a:bodyPr>
          <a:p>
            <a:pPr indent="0">
              <a:lnSpc>
                <a:spcPct val="90000"/>
              </a:lnSpc>
              <a:buNone/>
            </a:pPr>
            <a:r>
              <a:rPr b="0" lang="hu-HU" sz="3200" spc="-1" strike="noStrike" cap="small">
                <a:solidFill>
                  <a:srgbClr val="158eff"/>
                </a:solidFill>
                <a:latin typeface="Arial"/>
              </a:rPr>
              <a:t>1. A karbonát homokos tengerparttól az óceán mélyéig – egy nyaraló szemével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Picture 2" descr="http://www.travelinggeologist.com/wp-content/uploads/2012/01/P5010440.jpg"/>
          <p:cNvPicPr/>
          <p:nvPr/>
        </p:nvPicPr>
        <p:blipFill>
          <a:blip r:embed="rId1"/>
          <a:stretch/>
        </p:blipFill>
        <p:spPr>
          <a:xfrm>
            <a:off x="0" y="1657080"/>
            <a:ext cx="6934320" cy="520056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4" descr="http://www.travelinggeologist.com/wp-content/uploads/2012/01/Bahama-ooid-sand2.jpg"/>
          <p:cNvPicPr/>
          <p:nvPr/>
        </p:nvPicPr>
        <p:blipFill>
          <a:blip r:embed="rId2"/>
          <a:stretch/>
        </p:blipFill>
        <p:spPr>
          <a:xfrm>
            <a:off x="6934680" y="1657080"/>
            <a:ext cx="5187600" cy="5187600"/>
          </a:xfrm>
          <a:prstGeom prst="rect">
            <a:avLst/>
          </a:prstGeom>
          <a:ln w="0">
            <a:noFill/>
          </a:ln>
        </p:spPr>
      </p:pic>
      <p:sp>
        <p:nvSpPr>
          <p:cNvPr id="95" name="TextBox 3"/>
          <p:cNvSpPr/>
          <p:nvPr/>
        </p:nvSpPr>
        <p:spPr>
          <a:xfrm>
            <a:off x="0" y="1595880"/>
            <a:ext cx="5028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ffff"/>
                </a:solidFill>
                <a:latin typeface="Calibri"/>
              </a:rPr>
              <a:t>a Bahamák karbonát homokos sekélytengeri régiója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3"/>
          <p:cNvSpPr/>
          <p:nvPr/>
        </p:nvSpPr>
        <p:spPr>
          <a:xfrm>
            <a:off x="7014240" y="1643760"/>
            <a:ext cx="5028840" cy="363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ffffff"/>
                </a:solidFill>
                <a:latin typeface="Calibri"/>
              </a:rPr>
              <a:t>a Bahamák karbonát homokja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" descr=""/>
          <p:cNvPicPr/>
          <p:nvPr/>
        </p:nvPicPr>
        <p:blipFill>
          <a:blip r:embed="rId1"/>
          <a:stretch/>
        </p:blipFill>
        <p:spPr>
          <a:xfrm>
            <a:off x="0" y="2376360"/>
            <a:ext cx="12191760" cy="3781800"/>
          </a:xfrm>
          <a:prstGeom prst="rect">
            <a:avLst/>
          </a:prstGeom>
          <a:ln w="0">
            <a:noFill/>
          </a:ln>
        </p:spPr>
      </p:pic>
      <p:sp>
        <p:nvSpPr>
          <p:cNvPr id="98" name="TextBox 4"/>
          <p:cNvSpPr/>
          <p:nvPr/>
        </p:nvSpPr>
        <p:spPr>
          <a:xfrm>
            <a:off x="80640" y="6068880"/>
            <a:ext cx="16790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Matenco &amp;Haq 2020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Title 1"/>
          <p:cNvSpPr/>
          <p:nvPr/>
        </p:nvSpPr>
        <p:spPr>
          <a:xfrm>
            <a:off x="72360" y="102960"/>
            <a:ext cx="9738360" cy="120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8000"/>
          </a:bodyPr>
          <a:p>
            <a:pPr>
              <a:lnSpc>
                <a:spcPct val="90000"/>
              </a:lnSpc>
            </a:pPr>
            <a:r>
              <a:rPr b="0" lang="hu-HU" sz="3200" spc="-1" strike="noStrike" cap="small">
                <a:solidFill>
                  <a:srgbClr val="158eff"/>
                </a:solidFill>
                <a:latin typeface="Arial"/>
              </a:rPr>
              <a:t>A karbonát homokos tengerparttól az óceán mélyéig – egy lemeztektonikával foglalkozó geológus szemével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Down Arrow 6"/>
          <p:cNvSpPr/>
          <p:nvPr/>
        </p:nvSpPr>
        <p:spPr>
          <a:xfrm rot="20856000">
            <a:off x="348480" y="3672360"/>
            <a:ext cx="352080" cy="8240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1" name="TextBox 7"/>
          <p:cNvSpPr/>
          <p:nvPr/>
        </p:nvSpPr>
        <p:spPr>
          <a:xfrm>
            <a:off x="3960" y="3120480"/>
            <a:ext cx="9795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Velledits F.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14:10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Down Arrow 8"/>
          <p:cNvSpPr/>
          <p:nvPr/>
        </p:nvSpPr>
        <p:spPr>
          <a:xfrm rot="803400">
            <a:off x="782280" y="3675600"/>
            <a:ext cx="352080" cy="8240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3" name="TextBox 9"/>
          <p:cNvSpPr/>
          <p:nvPr/>
        </p:nvSpPr>
        <p:spPr>
          <a:xfrm>
            <a:off x="873720" y="3117960"/>
            <a:ext cx="11534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Mátra előtér,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Rm-109 fúrás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Right Brace 10"/>
          <p:cNvSpPr/>
          <p:nvPr/>
        </p:nvSpPr>
        <p:spPr>
          <a:xfrm rot="16200000">
            <a:off x="1520280" y="2301840"/>
            <a:ext cx="134280" cy="891720"/>
          </a:xfrm>
          <a:prstGeom prst="rightBrace">
            <a:avLst>
              <a:gd name="adj1" fmla="val 45284"/>
              <a:gd name="adj2" fmla="val 47480"/>
            </a:avLst>
          </a:prstGeom>
          <a:noFill/>
          <a:ln w="19050">
            <a:solidFill>
              <a:srgbClr val="4472c4">
                <a:lumMod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TextBox 11"/>
          <p:cNvSpPr/>
          <p:nvPr/>
        </p:nvSpPr>
        <p:spPr>
          <a:xfrm>
            <a:off x="81720" y="1858320"/>
            <a:ext cx="222336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Recsk, Rm-fúrások,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Bükki T2-J2 képződmények,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Mónosbéli J2 képződmények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Down Arrow 12"/>
          <p:cNvSpPr/>
          <p:nvPr/>
        </p:nvSpPr>
        <p:spPr>
          <a:xfrm>
            <a:off x="2001240" y="3200400"/>
            <a:ext cx="352080" cy="1589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7" name="TextBox 13"/>
          <p:cNvSpPr/>
          <p:nvPr/>
        </p:nvSpPr>
        <p:spPr>
          <a:xfrm>
            <a:off x="2006280" y="2727360"/>
            <a:ext cx="11091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Szarvaskői 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Komplexum?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Down Arrow 14"/>
          <p:cNvSpPr/>
          <p:nvPr/>
        </p:nvSpPr>
        <p:spPr>
          <a:xfrm>
            <a:off x="7175520" y="3142800"/>
            <a:ext cx="352080" cy="1589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9" name="TextBox 15"/>
          <p:cNvSpPr/>
          <p:nvPr/>
        </p:nvSpPr>
        <p:spPr>
          <a:xfrm>
            <a:off x="7184520" y="2771280"/>
            <a:ext cx="18986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Szarvaskői Komplexum?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Down Arrow 16"/>
          <p:cNvSpPr/>
          <p:nvPr/>
        </p:nvSpPr>
        <p:spPr>
          <a:xfrm>
            <a:off x="3358800" y="3117960"/>
            <a:ext cx="352080" cy="1589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1" name="TextBox 17"/>
          <p:cNvSpPr/>
          <p:nvPr/>
        </p:nvSpPr>
        <p:spPr>
          <a:xfrm>
            <a:off x="2983680" y="2593800"/>
            <a:ext cx="16592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Darnóhegyi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Bazaltos komplexum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Box 18"/>
          <p:cNvSpPr/>
          <p:nvPr/>
        </p:nvSpPr>
        <p:spPr>
          <a:xfrm rot="657000">
            <a:off x="2331360" y="5039280"/>
            <a:ext cx="178956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Óceáni litoszféra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Box 19"/>
          <p:cNvSpPr/>
          <p:nvPr/>
        </p:nvSpPr>
        <p:spPr>
          <a:xfrm rot="20042400">
            <a:off x="9176760" y="4425120"/>
            <a:ext cx="288900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Kontinentális köpeny litoszféra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20"/>
          <p:cNvSpPr/>
          <p:nvPr/>
        </p:nvSpPr>
        <p:spPr>
          <a:xfrm rot="20042400">
            <a:off x="9019440" y="3973680"/>
            <a:ext cx="2889000" cy="333000"/>
          </a:xfrm>
          <a:prstGeom prst="rect">
            <a:avLst/>
          </a:prstGeom>
          <a:solidFill>
            <a:srgbClr val="f49c8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600" spc="-1" strike="noStrike">
                <a:solidFill>
                  <a:srgbClr val="000000"/>
                </a:solidFill>
                <a:latin typeface="Calibri"/>
              </a:rPr>
              <a:t>Kontinentális kéreg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21"/>
          <p:cNvSpPr/>
          <p:nvPr/>
        </p:nvSpPr>
        <p:spPr>
          <a:xfrm rot="1537200">
            <a:off x="3930840" y="5360400"/>
            <a:ext cx="961200" cy="333000"/>
          </a:xfrm>
          <a:prstGeom prst="rect">
            <a:avLst/>
          </a:prstGeom>
          <a:solidFill>
            <a:srgbClr val="a7bcfd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alábukás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22"/>
          <p:cNvSpPr/>
          <p:nvPr/>
        </p:nvSpPr>
        <p:spPr>
          <a:xfrm rot="20722800">
            <a:off x="153720" y="5248080"/>
            <a:ext cx="1666080" cy="333000"/>
          </a:xfrm>
          <a:prstGeom prst="rect">
            <a:avLst/>
          </a:prstGeom>
          <a:solidFill>
            <a:srgbClr val="f49c8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Megnyúlás, árkok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Right Arrow 23"/>
          <p:cNvSpPr/>
          <p:nvPr/>
        </p:nvSpPr>
        <p:spPr>
          <a:xfrm>
            <a:off x="264240" y="1663560"/>
            <a:ext cx="3394800" cy="321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9c8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8" name="TextBox 24"/>
          <p:cNvSpPr/>
          <p:nvPr/>
        </p:nvSpPr>
        <p:spPr>
          <a:xfrm>
            <a:off x="960480" y="1355760"/>
            <a:ext cx="192744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ff0000"/>
                </a:solidFill>
                <a:latin typeface="Calibri"/>
              </a:rPr>
              <a:t>Az előadás menete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785280" y="0"/>
            <a:ext cx="5406120" cy="367560"/>
          </a:xfrm>
          <a:prstGeom prst="rect">
            <a:avLst/>
          </a:prstGeom>
          <a:solidFill>
            <a:srgbClr val="e1f07b"/>
          </a:solidFill>
          <a:ln w="0">
            <a:noFill/>
          </a:ln>
        </p:spPr>
        <p:txBody>
          <a:bodyPr anchor="ctr">
            <a:normAutofit fontScale="62000"/>
          </a:bodyPr>
          <a:p>
            <a:pPr indent="0">
              <a:lnSpc>
                <a:spcPct val="90000"/>
              </a:lnSpc>
              <a:buNone/>
            </a:pPr>
            <a:r>
              <a:rPr b="0" lang="hu-HU" sz="3200" spc="-1" strike="noStrike" cap="small">
                <a:solidFill>
                  <a:srgbClr val="000000"/>
                </a:solidFill>
                <a:latin typeface="Arial"/>
              </a:rPr>
              <a:t>Merre van a jura tengerpart?</a:t>
            </a:r>
            <a:endParaRPr b="0" lang="hu-H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" name="Picture 3" descr=""/>
          <p:cNvPicPr/>
          <p:nvPr/>
        </p:nvPicPr>
        <p:blipFill>
          <a:blip r:embed="rId1"/>
          <a:stretch/>
        </p:blipFill>
        <p:spPr>
          <a:xfrm>
            <a:off x="11160" y="37080"/>
            <a:ext cx="5756040" cy="4183920"/>
          </a:xfrm>
          <a:prstGeom prst="rect">
            <a:avLst/>
          </a:prstGeom>
          <a:ln w="0">
            <a:noFill/>
          </a:ln>
        </p:spPr>
      </p:pic>
      <p:pic>
        <p:nvPicPr>
          <p:cNvPr id="121" name="Kép 5" descr="A képen szöveg, térkép, atlasz látható&#10;&#10;Automatikusan generált leírás"/>
          <p:cNvPicPr/>
          <p:nvPr/>
        </p:nvPicPr>
        <p:blipFill>
          <a:blip r:embed="rId2"/>
          <a:srcRect l="0" t="82597" r="0" b="0"/>
          <a:stretch/>
        </p:blipFill>
        <p:spPr>
          <a:xfrm>
            <a:off x="11160" y="4221720"/>
            <a:ext cx="5684760" cy="649440"/>
          </a:xfrm>
          <a:prstGeom prst="rect">
            <a:avLst/>
          </a:prstGeom>
          <a:ln w="0">
            <a:noFill/>
          </a:ln>
        </p:spPr>
      </p:pic>
      <p:sp>
        <p:nvSpPr>
          <p:cNvPr id="122" name="Oval 5"/>
          <p:cNvSpPr/>
          <p:nvPr/>
        </p:nvSpPr>
        <p:spPr>
          <a:xfrm>
            <a:off x="-2160" y="3792240"/>
            <a:ext cx="284040" cy="284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23" name="Kép 6" descr="A képen szöveg, diagram, Tervrajz, térkép látható&#10;&#10;Automatikusan generált leírás"/>
          <p:cNvPicPr/>
          <p:nvPr/>
        </p:nvPicPr>
        <p:blipFill>
          <a:blip r:embed="rId3"/>
          <a:srcRect l="0" t="0" r="8234" b="10523"/>
          <a:stretch/>
        </p:blipFill>
        <p:spPr>
          <a:xfrm>
            <a:off x="5767560" y="420840"/>
            <a:ext cx="6435360" cy="4450320"/>
          </a:xfrm>
          <a:prstGeom prst="rect">
            <a:avLst/>
          </a:prstGeom>
          <a:ln w="0">
            <a:noFill/>
          </a:ln>
        </p:spPr>
      </p:pic>
      <p:sp>
        <p:nvSpPr>
          <p:cNvPr id="124" name="Rectangle 7"/>
          <p:cNvSpPr/>
          <p:nvPr/>
        </p:nvSpPr>
        <p:spPr>
          <a:xfrm rot="18527400">
            <a:off x="-384480" y="2259720"/>
            <a:ext cx="3650400" cy="1101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25" name="Picture 9" descr=""/>
          <p:cNvPicPr/>
          <p:nvPr/>
        </p:nvPicPr>
        <p:blipFill>
          <a:blip r:embed="rId4"/>
          <a:stretch/>
        </p:blipFill>
        <p:spPr>
          <a:xfrm>
            <a:off x="6037200" y="4939560"/>
            <a:ext cx="2546280" cy="191808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10" descr=""/>
          <p:cNvPicPr/>
          <p:nvPr/>
        </p:nvPicPr>
        <p:blipFill>
          <a:blip r:embed="rId5"/>
          <a:stretch/>
        </p:blipFill>
        <p:spPr>
          <a:xfrm>
            <a:off x="8562960" y="4162320"/>
            <a:ext cx="3628800" cy="2695320"/>
          </a:xfrm>
          <a:prstGeom prst="rect">
            <a:avLst/>
          </a:prstGeom>
          <a:ln w="0">
            <a:noFill/>
          </a:ln>
        </p:spPr>
      </p:pic>
      <p:sp>
        <p:nvSpPr>
          <p:cNvPr id="127" name="Down Arrow 11"/>
          <p:cNvSpPr/>
          <p:nvPr/>
        </p:nvSpPr>
        <p:spPr>
          <a:xfrm rot="17291400">
            <a:off x="10178280" y="268920"/>
            <a:ext cx="217080" cy="741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8" name="TextBox 12"/>
          <p:cNvSpPr/>
          <p:nvPr/>
        </p:nvSpPr>
        <p:spPr>
          <a:xfrm>
            <a:off x="10351440" y="311040"/>
            <a:ext cx="292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É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3"/>
          <p:cNvSpPr/>
          <p:nvPr/>
        </p:nvSpPr>
        <p:spPr>
          <a:xfrm>
            <a:off x="6045480" y="6488640"/>
            <a:ext cx="135900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kalcimikroba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4"/>
          <p:cNvSpPr/>
          <p:nvPr/>
        </p:nvSpPr>
        <p:spPr>
          <a:xfrm>
            <a:off x="8602560" y="4202280"/>
            <a:ext cx="3515760" cy="333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600" spc="-1" strike="noStrike">
                <a:solidFill>
                  <a:srgbClr val="000000"/>
                </a:solidFill>
                <a:latin typeface="Calibri"/>
              </a:rPr>
              <a:t>Sekély tengeri egysejtűek - foraminiferák</a:t>
            </a:r>
            <a:endParaRPr b="0" lang="hu-H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" name="Picture 15" descr=""/>
          <p:cNvPicPr/>
          <p:nvPr/>
        </p:nvPicPr>
        <p:blipFill>
          <a:blip r:embed="rId6"/>
          <a:stretch/>
        </p:blipFill>
        <p:spPr>
          <a:xfrm>
            <a:off x="2085480" y="4924440"/>
            <a:ext cx="2014200" cy="199116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16" descr=""/>
          <p:cNvPicPr/>
          <p:nvPr/>
        </p:nvPicPr>
        <p:blipFill>
          <a:blip r:embed="rId7"/>
          <a:stretch/>
        </p:blipFill>
        <p:spPr>
          <a:xfrm>
            <a:off x="4067280" y="4924440"/>
            <a:ext cx="1969560" cy="1941120"/>
          </a:xfrm>
          <a:prstGeom prst="rect">
            <a:avLst/>
          </a:prstGeom>
          <a:ln w="0">
            <a:noFill/>
          </a:ln>
        </p:spPr>
      </p:pic>
      <p:sp>
        <p:nvSpPr>
          <p:cNvPr id="133" name="Isosceles Triangle 17"/>
          <p:cNvSpPr/>
          <p:nvPr/>
        </p:nvSpPr>
        <p:spPr>
          <a:xfrm>
            <a:off x="2130120" y="4939560"/>
            <a:ext cx="262080" cy="225720"/>
          </a:xfrm>
          <a:prstGeom prst="triangle">
            <a:avLst>
              <a:gd name="adj" fmla="val 50000"/>
            </a:avLst>
          </a:prstGeom>
          <a:solidFill>
            <a:srgbClr val="d1ed8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4" name="Isosceles Triangle 18"/>
          <p:cNvSpPr/>
          <p:nvPr/>
        </p:nvSpPr>
        <p:spPr>
          <a:xfrm>
            <a:off x="4173840" y="4959000"/>
            <a:ext cx="262080" cy="225720"/>
          </a:xfrm>
          <a:prstGeom prst="triangle">
            <a:avLst>
              <a:gd name="adj" fmla="val 50000"/>
            </a:avLst>
          </a:prstGeom>
          <a:solidFill>
            <a:srgbClr val="d9d3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5" name="Isosceles Triangle 19"/>
          <p:cNvSpPr/>
          <p:nvPr/>
        </p:nvSpPr>
        <p:spPr>
          <a:xfrm>
            <a:off x="6071400" y="4959720"/>
            <a:ext cx="262080" cy="225720"/>
          </a:xfrm>
          <a:prstGeom prst="triangle">
            <a:avLst>
              <a:gd name="adj" fmla="val 50000"/>
            </a:avLst>
          </a:prstGeom>
          <a:solidFill>
            <a:srgbClr val="e1f07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6" name="Isosceles Triangle 20"/>
          <p:cNvSpPr/>
          <p:nvPr/>
        </p:nvSpPr>
        <p:spPr>
          <a:xfrm>
            <a:off x="8638920" y="4541040"/>
            <a:ext cx="262080" cy="225720"/>
          </a:xfrm>
          <a:prstGeom prst="triangle">
            <a:avLst>
              <a:gd name="adj" fmla="val 50000"/>
            </a:avLst>
          </a:prstGeom>
          <a:solidFill>
            <a:srgbClr val="e1f07b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37" name="Picture 21" descr=""/>
          <p:cNvPicPr/>
          <p:nvPr/>
        </p:nvPicPr>
        <p:blipFill>
          <a:blip r:embed="rId8"/>
          <a:stretch/>
        </p:blipFill>
        <p:spPr>
          <a:xfrm>
            <a:off x="92520" y="4889520"/>
            <a:ext cx="2002320" cy="1968120"/>
          </a:xfrm>
          <a:prstGeom prst="rect">
            <a:avLst/>
          </a:prstGeom>
          <a:ln w="0">
            <a:noFill/>
          </a:ln>
        </p:spPr>
      </p:pic>
      <p:sp>
        <p:nvSpPr>
          <p:cNvPr id="138" name="Isosceles Triangle 22"/>
          <p:cNvSpPr/>
          <p:nvPr/>
        </p:nvSpPr>
        <p:spPr>
          <a:xfrm>
            <a:off x="258480" y="4924440"/>
            <a:ext cx="262080" cy="225720"/>
          </a:xfrm>
          <a:prstGeom prst="triangle">
            <a:avLst>
              <a:gd name="adj" fmla="val 50000"/>
            </a:avLst>
          </a:prstGeom>
          <a:solidFill>
            <a:srgbClr val="caf1f3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9" name="TextBox 23"/>
          <p:cNvSpPr/>
          <p:nvPr/>
        </p:nvSpPr>
        <p:spPr>
          <a:xfrm>
            <a:off x="5400" y="6496560"/>
            <a:ext cx="118224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800" spc="-1" strike="noStrike">
                <a:solidFill>
                  <a:srgbClr val="000000"/>
                </a:solidFill>
                <a:latin typeface="Calibri"/>
              </a:rPr>
              <a:t>radioláriák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TextBox 24"/>
          <p:cNvSpPr/>
          <p:nvPr/>
        </p:nvSpPr>
        <p:spPr>
          <a:xfrm>
            <a:off x="2144520" y="6527520"/>
            <a:ext cx="189576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Sekély tengeri szemcsék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25"/>
          <p:cNvSpPr/>
          <p:nvPr/>
        </p:nvSpPr>
        <p:spPr>
          <a:xfrm>
            <a:off x="4098600" y="6535080"/>
            <a:ext cx="1749240" cy="3027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Áthalmozott törmelék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" dur="indefinite" restart="never" nodeType="tmRoot">
          <p:childTnLst>
            <p:seq>
              <p:cTn id="88" dur="indefinite" nodeType="mainSeq">
                <p:childTnLst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Kép 13" descr="bzsquarry1.JPG"/>
          <p:cNvPicPr/>
          <p:nvPr/>
        </p:nvPicPr>
        <p:blipFill>
          <a:blip r:embed="rId1"/>
          <a:srcRect l="41832" t="26052" r="0" b="19668"/>
          <a:stretch/>
        </p:blipFill>
        <p:spPr>
          <a:xfrm>
            <a:off x="8905320" y="0"/>
            <a:ext cx="3286440" cy="2607840"/>
          </a:xfrm>
          <a:prstGeom prst="rect">
            <a:avLst/>
          </a:prstGeom>
          <a:ln w="0">
            <a:noFill/>
          </a:ln>
        </p:spPr>
      </p:pic>
      <p:sp>
        <p:nvSpPr>
          <p:cNvPr id="143" name="Title 1"/>
          <p:cNvSpPr/>
          <p:nvPr/>
        </p:nvSpPr>
        <p:spPr>
          <a:xfrm>
            <a:off x="0" y="-97560"/>
            <a:ext cx="8888400" cy="644040"/>
          </a:xfrm>
          <a:prstGeom prst="rect">
            <a:avLst/>
          </a:prstGeom>
          <a:solidFill>
            <a:srgbClr val="caf1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64000"/>
          </a:bodyPr>
          <a:p>
            <a:pPr>
              <a:lnSpc>
                <a:spcPct val="90000"/>
              </a:lnSpc>
            </a:pPr>
            <a:r>
              <a:rPr b="0" lang="hu-HU" sz="3200" spc="-1" strike="noStrike" cap="small">
                <a:solidFill>
                  <a:srgbClr val="000000"/>
                </a:solidFill>
                <a:latin typeface="Arial"/>
              </a:rPr>
              <a:t>Merre van a jura lejtő, és mit látunk rajta? – 1. Bükkzsérc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Picture 6" descr=""/>
          <p:cNvPicPr/>
          <p:nvPr/>
        </p:nvPicPr>
        <p:blipFill>
          <a:blip r:embed="rId2"/>
          <a:stretch/>
        </p:blipFill>
        <p:spPr>
          <a:xfrm>
            <a:off x="0" y="389880"/>
            <a:ext cx="5357520" cy="5314680"/>
          </a:xfrm>
          <a:prstGeom prst="rect">
            <a:avLst/>
          </a:prstGeom>
          <a:ln w="0">
            <a:noFill/>
          </a:ln>
        </p:spPr>
      </p:pic>
      <p:pic>
        <p:nvPicPr>
          <p:cNvPr id="145" name="Picture 7" descr=""/>
          <p:cNvPicPr/>
          <p:nvPr/>
        </p:nvPicPr>
        <p:blipFill>
          <a:blip r:embed="rId3"/>
          <a:stretch/>
        </p:blipFill>
        <p:spPr>
          <a:xfrm>
            <a:off x="0" y="4736160"/>
            <a:ext cx="2780280" cy="3108600"/>
          </a:xfrm>
          <a:prstGeom prst="rect">
            <a:avLst/>
          </a:prstGeom>
          <a:ln w="0">
            <a:noFill/>
          </a:ln>
        </p:spPr>
      </p:pic>
      <p:pic>
        <p:nvPicPr>
          <p:cNvPr id="146" name="Kép 12" descr="Backup_of_bzs01_draw2.png"/>
          <p:cNvPicPr/>
          <p:nvPr/>
        </p:nvPicPr>
        <p:blipFill>
          <a:blip r:embed="rId4"/>
          <a:stretch/>
        </p:blipFill>
        <p:spPr>
          <a:xfrm>
            <a:off x="3260160" y="4869360"/>
            <a:ext cx="3049200" cy="2372040"/>
          </a:xfrm>
          <a:prstGeom prst="rect">
            <a:avLst/>
          </a:prstGeom>
          <a:ln w="0">
            <a:noFill/>
          </a:ln>
        </p:spPr>
      </p:pic>
      <p:sp>
        <p:nvSpPr>
          <p:cNvPr id="147" name="Szövegdoboz 30"/>
          <p:cNvSpPr/>
          <p:nvPr/>
        </p:nvSpPr>
        <p:spPr>
          <a:xfrm>
            <a:off x="5659200" y="6246720"/>
            <a:ext cx="30877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177487"/>
                </a:solidFill>
                <a:latin typeface="Cambria"/>
              </a:rPr>
              <a:t>Korai vetők, redők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Picture 10" descr=""/>
          <p:cNvPicPr/>
          <p:nvPr/>
        </p:nvPicPr>
        <p:blipFill>
          <a:blip r:embed="rId5"/>
          <a:stretch/>
        </p:blipFill>
        <p:spPr>
          <a:xfrm>
            <a:off x="5357880" y="389880"/>
            <a:ext cx="3530520" cy="263556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11" descr=""/>
          <p:cNvPicPr/>
          <p:nvPr/>
        </p:nvPicPr>
        <p:blipFill>
          <a:blip r:embed="rId6"/>
          <a:stretch/>
        </p:blipFill>
        <p:spPr>
          <a:xfrm>
            <a:off x="5357880" y="3047400"/>
            <a:ext cx="3530520" cy="265608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2" descr=""/>
          <p:cNvPicPr/>
          <p:nvPr/>
        </p:nvPicPr>
        <p:blipFill>
          <a:blip r:embed="rId7"/>
          <a:stretch/>
        </p:blipFill>
        <p:spPr>
          <a:xfrm>
            <a:off x="8888760" y="2708640"/>
            <a:ext cx="3285360" cy="246240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13" descr=""/>
          <p:cNvPicPr/>
          <p:nvPr/>
        </p:nvPicPr>
        <p:blipFill>
          <a:blip r:embed="rId8"/>
          <a:stretch/>
        </p:blipFill>
        <p:spPr>
          <a:xfrm>
            <a:off x="8910000" y="5158800"/>
            <a:ext cx="1700280" cy="163872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14" descr=""/>
          <p:cNvPicPr/>
          <p:nvPr/>
        </p:nvPicPr>
        <p:blipFill>
          <a:blip r:embed="rId9"/>
          <a:stretch/>
        </p:blipFill>
        <p:spPr>
          <a:xfrm>
            <a:off x="10636560" y="5433840"/>
            <a:ext cx="1537560" cy="1363680"/>
          </a:xfrm>
          <a:prstGeom prst="rect">
            <a:avLst/>
          </a:prstGeom>
          <a:ln w="0">
            <a:noFill/>
          </a:ln>
        </p:spPr>
      </p:pic>
      <p:sp>
        <p:nvSpPr>
          <p:cNvPr id="153" name="Szövegdoboz 30"/>
          <p:cNvSpPr/>
          <p:nvPr/>
        </p:nvSpPr>
        <p:spPr>
          <a:xfrm>
            <a:off x="8905320" y="-29520"/>
            <a:ext cx="30877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177487"/>
                </a:solidFill>
                <a:latin typeface="Cambria"/>
              </a:rPr>
              <a:t>Sekélytengeri átülepített szemcsék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TextBox 16"/>
          <p:cNvSpPr/>
          <p:nvPr/>
        </p:nvSpPr>
        <p:spPr>
          <a:xfrm>
            <a:off x="7370280" y="5670720"/>
            <a:ext cx="156024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Oravecz et al. 2020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Box 17"/>
          <p:cNvSpPr/>
          <p:nvPr/>
        </p:nvSpPr>
        <p:spPr>
          <a:xfrm>
            <a:off x="10719720" y="5130000"/>
            <a:ext cx="134532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hu-HU" sz="1400" spc="-1" strike="noStrike">
                <a:solidFill>
                  <a:srgbClr val="000000"/>
                </a:solidFill>
                <a:latin typeface="Calibri"/>
              </a:rPr>
              <a:t>Haas et al. 2013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7" dur="indefinite" restart="never" nodeType="tmRoot">
          <p:childTnLst>
            <p:seq>
              <p:cTn id="168" dur="indefinite" nodeType="mainSeq">
                <p:childTnLst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 descr="DSCN4578"/>
          <p:cNvPicPr/>
          <p:nvPr/>
        </p:nvPicPr>
        <p:blipFill>
          <a:blip r:embed="rId1"/>
          <a:stretch/>
        </p:blipFill>
        <p:spPr>
          <a:xfrm>
            <a:off x="6102360" y="3573360"/>
            <a:ext cx="2665440" cy="3284280"/>
          </a:xfrm>
          <a:prstGeom prst="rect">
            <a:avLst/>
          </a:prstGeom>
          <a:ln w="0">
            <a:noFill/>
          </a:ln>
        </p:spPr>
      </p:pic>
      <p:sp>
        <p:nvSpPr>
          <p:cNvPr id="157" name="Title 1"/>
          <p:cNvSpPr/>
          <p:nvPr/>
        </p:nvSpPr>
        <p:spPr>
          <a:xfrm>
            <a:off x="0" y="-97560"/>
            <a:ext cx="9841320" cy="644040"/>
          </a:xfrm>
          <a:prstGeom prst="rect">
            <a:avLst/>
          </a:prstGeom>
          <a:solidFill>
            <a:srgbClr val="caf1f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64000"/>
          </a:bodyPr>
          <a:p>
            <a:pPr>
              <a:lnSpc>
                <a:spcPct val="90000"/>
              </a:lnSpc>
            </a:pPr>
            <a:r>
              <a:rPr b="0" lang="hu-HU" sz="3200" spc="-1" strike="noStrike" cap="small">
                <a:solidFill>
                  <a:srgbClr val="000000"/>
                </a:solidFill>
                <a:latin typeface="Arial"/>
              </a:rPr>
              <a:t>Merre van a jura lejtő, és mit látunk rajta? – 2. Bátor-Egerbakta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1" descr=""/>
          <p:cNvPicPr/>
          <p:nvPr/>
        </p:nvPicPr>
        <p:blipFill>
          <a:blip r:embed="rId2"/>
          <a:srcRect l="547" t="1312" r="0" b="28854"/>
          <a:stretch/>
        </p:blipFill>
        <p:spPr>
          <a:xfrm>
            <a:off x="0" y="547200"/>
            <a:ext cx="7035120" cy="3704760"/>
          </a:xfrm>
          <a:prstGeom prst="rect">
            <a:avLst/>
          </a:prstGeom>
          <a:ln w="0">
            <a:noFill/>
          </a:ln>
        </p:spPr>
      </p:pic>
      <p:sp>
        <p:nvSpPr>
          <p:cNvPr id="159" name="Freeform 3"/>
          <p:cNvSpPr/>
          <p:nvPr/>
        </p:nvSpPr>
        <p:spPr>
          <a:xfrm>
            <a:off x="1536840" y="3038400"/>
            <a:ext cx="1523520" cy="1037520"/>
          </a:xfrm>
          <a:custGeom>
            <a:avLst/>
            <a:gdLst>
              <a:gd name="textAreaLeft" fmla="*/ 0 w 1523520"/>
              <a:gd name="textAreaRight" fmla="*/ 1523880 w 1523520"/>
              <a:gd name="textAreaTop" fmla="*/ 0 h 1037520"/>
              <a:gd name="textAreaBottom" fmla="*/ 1037880 h 1037520"/>
            </a:gdLst>
            <a:ahLst/>
            <a:rect l="textAreaLeft" t="textAreaTop" r="textAreaRight" b="textAreaBottom"/>
            <a:pathLst>
              <a:path w="2061147" h="1341620">
                <a:moveTo>
                  <a:pt x="0" y="0"/>
                </a:moveTo>
                <a:cubicBezTo>
                  <a:pt x="307923" y="202367"/>
                  <a:pt x="615846" y="404735"/>
                  <a:pt x="816964" y="524656"/>
                </a:cubicBezTo>
                <a:cubicBezTo>
                  <a:pt x="1018082" y="644577"/>
                  <a:pt x="1115518" y="689548"/>
                  <a:pt x="1206708" y="719528"/>
                </a:cubicBezTo>
                <a:cubicBezTo>
                  <a:pt x="1297898" y="749508"/>
                  <a:pt x="1259174" y="634584"/>
                  <a:pt x="1364105" y="704538"/>
                </a:cubicBezTo>
                <a:cubicBezTo>
                  <a:pt x="1469036" y="774492"/>
                  <a:pt x="1720121" y="1033072"/>
                  <a:pt x="1836295" y="1139252"/>
                </a:cubicBezTo>
                <a:cubicBezTo>
                  <a:pt x="1952469" y="1245432"/>
                  <a:pt x="2006808" y="1293526"/>
                  <a:pt x="2061147" y="134162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0" name="Freeform 4"/>
          <p:cNvSpPr/>
          <p:nvPr/>
        </p:nvSpPr>
        <p:spPr>
          <a:xfrm>
            <a:off x="79920" y="1253520"/>
            <a:ext cx="6704280" cy="2116080"/>
          </a:xfrm>
          <a:custGeom>
            <a:avLst/>
            <a:gdLst>
              <a:gd name="textAreaLeft" fmla="*/ 0 w 6704280"/>
              <a:gd name="textAreaRight" fmla="*/ 6704640 w 6704280"/>
              <a:gd name="textAreaTop" fmla="*/ 0 h 2116080"/>
              <a:gd name="textAreaBottom" fmla="*/ 2116440 h 2116080"/>
            </a:gdLst>
            <a:ahLst/>
            <a:rect l="textAreaLeft" t="textAreaTop" r="textAreaRight" b="textAreaBottom"/>
            <a:pathLst>
              <a:path w="9069049" h="2735705">
                <a:moveTo>
                  <a:pt x="9069049" y="0"/>
                </a:moveTo>
                <a:lnTo>
                  <a:pt x="8207115" y="202367"/>
                </a:lnTo>
                <a:cubicBezTo>
                  <a:pt x="7927299" y="262328"/>
                  <a:pt x="7570033" y="321039"/>
                  <a:pt x="7390151" y="359764"/>
                </a:cubicBezTo>
                <a:cubicBezTo>
                  <a:pt x="7210269" y="398489"/>
                  <a:pt x="7189033" y="382250"/>
                  <a:pt x="7127823" y="434715"/>
                </a:cubicBezTo>
                <a:cubicBezTo>
                  <a:pt x="7066613" y="487180"/>
                  <a:pt x="7055371" y="589613"/>
                  <a:pt x="7022892" y="674557"/>
                </a:cubicBezTo>
                <a:cubicBezTo>
                  <a:pt x="6990413" y="759501"/>
                  <a:pt x="6932951" y="944380"/>
                  <a:pt x="6932951" y="944380"/>
                </a:cubicBezTo>
                <a:cubicBezTo>
                  <a:pt x="6909216" y="1015583"/>
                  <a:pt x="6921708" y="1049311"/>
                  <a:pt x="6880485" y="1101777"/>
                </a:cubicBezTo>
                <a:cubicBezTo>
                  <a:pt x="6839262" y="1154243"/>
                  <a:pt x="6835515" y="1204210"/>
                  <a:pt x="6685613" y="1259174"/>
                </a:cubicBezTo>
                <a:cubicBezTo>
                  <a:pt x="6535711" y="1314138"/>
                  <a:pt x="6237157" y="1364105"/>
                  <a:pt x="5981075" y="1431561"/>
                </a:cubicBezTo>
                <a:cubicBezTo>
                  <a:pt x="5724993" y="1499017"/>
                  <a:pt x="5295275" y="1637675"/>
                  <a:pt x="5149121" y="1663908"/>
                </a:cubicBezTo>
                <a:cubicBezTo>
                  <a:pt x="5002967" y="1690141"/>
                  <a:pt x="5222823" y="1568970"/>
                  <a:pt x="5104151" y="1588957"/>
                </a:cubicBezTo>
                <a:cubicBezTo>
                  <a:pt x="4985479" y="1608944"/>
                  <a:pt x="4648199" y="1736361"/>
                  <a:pt x="4437088" y="1783830"/>
                </a:cubicBezTo>
                <a:cubicBezTo>
                  <a:pt x="4225977" y="1831299"/>
                  <a:pt x="3981138" y="1848788"/>
                  <a:pt x="3837482" y="1873771"/>
                </a:cubicBezTo>
                <a:cubicBezTo>
                  <a:pt x="3693826" y="1898754"/>
                  <a:pt x="3575154" y="1933731"/>
                  <a:pt x="3575154" y="1933731"/>
                </a:cubicBezTo>
                <a:cubicBezTo>
                  <a:pt x="3470223" y="1958714"/>
                  <a:pt x="3300334" y="1984947"/>
                  <a:pt x="3207895" y="2023672"/>
                </a:cubicBezTo>
                <a:cubicBezTo>
                  <a:pt x="3115456" y="2062397"/>
                  <a:pt x="3171669" y="2121109"/>
                  <a:pt x="3020518" y="2166079"/>
                </a:cubicBezTo>
                <a:cubicBezTo>
                  <a:pt x="2869367" y="2211050"/>
                  <a:pt x="2489616" y="2268512"/>
                  <a:pt x="2300990" y="2293495"/>
                </a:cubicBezTo>
                <a:cubicBezTo>
                  <a:pt x="2112364" y="2318478"/>
                  <a:pt x="2011180" y="2315980"/>
                  <a:pt x="1888760" y="2315980"/>
                </a:cubicBezTo>
                <a:cubicBezTo>
                  <a:pt x="1766340" y="2315980"/>
                  <a:pt x="1698885" y="2278505"/>
                  <a:pt x="1566472" y="2293495"/>
                </a:cubicBezTo>
                <a:cubicBezTo>
                  <a:pt x="1434059" y="2308485"/>
                  <a:pt x="1252928" y="2350957"/>
                  <a:pt x="1094282" y="2405921"/>
                </a:cubicBezTo>
                <a:cubicBezTo>
                  <a:pt x="935636" y="2460885"/>
                  <a:pt x="738265" y="2572063"/>
                  <a:pt x="614596" y="2623279"/>
                </a:cubicBezTo>
                <a:cubicBezTo>
                  <a:pt x="490927" y="2674496"/>
                  <a:pt x="454702" y="2694482"/>
                  <a:pt x="352269" y="2713220"/>
                </a:cubicBezTo>
                <a:cubicBezTo>
                  <a:pt x="249836" y="2731958"/>
                  <a:pt x="124918" y="2733831"/>
                  <a:pt x="0" y="2735705"/>
                </a:cubicBezTo>
              </a:path>
            </a:pathLst>
          </a:custGeom>
          <a:noFill/>
          <a:ln w="28575"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1" name="Freeform 18"/>
          <p:cNvSpPr/>
          <p:nvPr/>
        </p:nvSpPr>
        <p:spPr>
          <a:xfrm>
            <a:off x="70200" y="531000"/>
            <a:ext cx="6698880" cy="1791360"/>
          </a:xfrm>
          <a:custGeom>
            <a:avLst/>
            <a:gdLst>
              <a:gd name="textAreaLeft" fmla="*/ 0 w 6698880"/>
              <a:gd name="textAreaRight" fmla="*/ 6699240 w 6698880"/>
              <a:gd name="textAreaTop" fmla="*/ 0 h 1791360"/>
              <a:gd name="textAreaBottom" fmla="*/ 1791720 h 1791360"/>
            </a:gdLst>
            <a:ahLst/>
            <a:rect l="textAreaLeft" t="textAreaTop" r="textAreaRight" b="textAreaBottom"/>
            <a:pathLst>
              <a:path w="9061554" h="2315981">
                <a:moveTo>
                  <a:pt x="0" y="2315981"/>
                </a:moveTo>
                <a:cubicBezTo>
                  <a:pt x="191749" y="2239780"/>
                  <a:pt x="383498" y="2163580"/>
                  <a:pt x="562131" y="2106118"/>
                </a:cubicBezTo>
                <a:cubicBezTo>
                  <a:pt x="740764" y="2048656"/>
                  <a:pt x="938134" y="1997440"/>
                  <a:pt x="1071796" y="1971207"/>
                </a:cubicBezTo>
                <a:cubicBezTo>
                  <a:pt x="1205458" y="1944974"/>
                  <a:pt x="1211705" y="1928735"/>
                  <a:pt x="1364105" y="1948722"/>
                </a:cubicBezTo>
                <a:cubicBezTo>
                  <a:pt x="1516505" y="1968709"/>
                  <a:pt x="1812560" y="2061148"/>
                  <a:pt x="1986196" y="2091128"/>
                </a:cubicBezTo>
                <a:cubicBezTo>
                  <a:pt x="2159832" y="2121108"/>
                  <a:pt x="2174823" y="2146092"/>
                  <a:pt x="2405921" y="2128604"/>
                </a:cubicBezTo>
                <a:cubicBezTo>
                  <a:pt x="2637019" y="2111116"/>
                  <a:pt x="3151682" y="2023672"/>
                  <a:pt x="3372787" y="1986197"/>
                </a:cubicBezTo>
                <a:cubicBezTo>
                  <a:pt x="3593892" y="1948722"/>
                  <a:pt x="3638862" y="1919990"/>
                  <a:pt x="3732550" y="1903751"/>
                </a:cubicBezTo>
                <a:cubicBezTo>
                  <a:pt x="3826238" y="1887512"/>
                  <a:pt x="3868711" y="1866276"/>
                  <a:pt x="3934918" y="1888761"/>
                </a:cubicBezTo>
                <a:cubicBezTo>
                  <a:pt x="4001125" y="1911246"/>
                  <a:pt x="4017364" y="2029919"/>
                  <a:pt x="4129790" y="2038663"/>
                </a:cubicBezTo>
                <a:cubicBezTo>
                  <a:pt x="4242216" y="2047407"/>
                  <a:pt x="4464570" y="1959964"/>
                  <a:pt x="4609475" y="1941226"/>
                </a:cubicBezTo>
                <a:cubicBezTo>
                  <a:pt x="4754380" y="1922488"/>
                  <a:pt x="4906780" y="1936229"/>
                  <a:pt x="4999219" y="1926236"/>
                </a:cubicBezTo>
                <a:cubicBezTo>
                  <a:pt x="5091658" y="1916243"/>
                  <a:pt x="5111645" y="1885013"/>
                  <a:pt x="5164111" y="1881266"/>
                </a:cubicBezTo>
                <a:cubicBezTo>
                  <a:pt x="5216577" y="1877519"/>
                  <a:pt x="5227820" y="1918741"/>
                  <a:pt x="5314013" y="1903751"/>
                </a:cubicBezTo>
                <a:cubicBezTo>
                  <a:pt x="5400206" y="1888761"/>
                  <a:pt x="5548859" y="1843790"/>
                  <a:pt x="5681272" y="1791325"/>
                </a:cubicBezTo>
                <a:cubicBezTo>
                  <a:pt x="5813685" y="1738860"/>
                  <a:pt x="5986071" y="1687643"/>
                  <a:pt x="6108491" y="1588958"/>
                </a:cubicBezTo>
                <a:cubicBezTo>
                  <a:pt x="6230911" y="1490273"/>
                  <a:pt x="6332095" y="1335374"/>
                  <a:pt x="6415790" y="1199213"/>
                </a:cubicBezTo>
                <a:cubicBezTo>
                  <a:pt x="6499485" y="1063052"/>
                  <a:pt x="6551951" y="863184"/>
                  <a:pt x="6610662" y="771994"/>
                </a:cubicBezTo>
                <a:cubicBezTo>
                  <a:pt x="6669373" y="680804"/>
                  <a:pt x="6683115" y="683302"/>
                  <a:pt x="6768059" y="652072"/>
                </a:cubicBezTo>
                <a:cubicBezTo>
                  <a:pt x="6853003" y="620842"/>
                  <a:pt x="7016646" y="595859"/>
                  <a:pt x="7120328" y="584617"/>
                </a:cubicBezTo>
                <a:cubicBezTo>
                  <a:pt x="7224010" y="573374"/>
                  <a:pt x="7315199" y="653322"/>
                  <a:pt x="7390150" y="584617"/>
                </a:cubicBezTo>
                <a:cubicBezTo>
                  <a:pt x="7465101" y="515912"/>
                  <a:pt x="7495081" y="261079"/>
                  <a:pt x="7570032" y="172387"/>
                </a:cubicBezTo>
                <a:cubicBezTo>
                  <a:pt x="7644983" y="83695"/>
                  <a:pt x="7682458" y="72453"/>
                  <a:pt x="7839855" y="52466"/>
                </a:cubicBezTo>
                <a:cubicBezTo>
                  <a:pt x="7997252" y="32479"/>
                  <a:pt x="8310797" y="61210"/>
                  <a:pt x="8514413" y="52466"/>
                </a:cubicBezTo>
                <a:cubicBezTo>
                  <a:pt x="8718029" y="43722"/>
                  <a:pt x="8889791" y="21861"/>
                  <a:pt x="9061554" y="0"/>
                </a:cubicBezTo>
              </a:path>
            </a:pathLst>
          </a:custGeom>
          <a:noFill/>
          <a:ln w="28575">
            <a:solidFill>
              <a:srgbClr val="4472c4">
                <a:lumMod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2" name="Freeform 20"/>
          <p:cNvSpPr/>
          <p:nvPr/>
        </p:nvSpPr>
        <p:spPr>
          <a:xfrm>
            <a:off x="5547960" y="608760"/>
            <a:ext cx="151200" cy="428760"/>
          </a:xfrm>
          <a:custGeom>
            <a:avLst/>
            <a:gdLst>
              <a:gd name="textAreaLeft" fmla="*/ 0 w 151200"/>
              <a:gd name="textAreaRight" fmla="*/ 151560 w 151200"/>
              <a:gd name="textAreaTop" fmla="*/ 0 h 428760"/>
              <a:gd name="textAreaBottom" fmla="*/ 429120 h 428760"/>
            </a:gdLst>
            <a:ahLst/>
            <a:rect l="textAreaLeft" t="textAreaTop" r="textAreaRight" b="textAreaBottom"/>
            <a:pathLst>
              <a:path w="352269" h="951875">
                <a:moveTo>
                  <a:pt x="352269" y="0"/>
                </a:moveTo>
                <a:cubicBezTo>
                  <a:pt x="314168" y="138034"/>
                  <a:pt x="276068" y="276069"/>
                  <a:pt x="232347" y="404734"/>
                </a:cubicBezTo>
                <a:cubicBezTo>
                  <a:pt x="188626" y="533399"/>
                  <a:pt x="128665" y="680803"/>
                  <a:pt x="89941" y="771993"/>
                </a:cubicBezTo>
                <a:cubicBezTo>
                  <a:pt x="51217" y="863183"/>
                  <a:pt x="25608" y="907529"/>
                  <a:pt x="0" y="9518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3" name="Freeform 21"/>
          <p:cNvSpPr/>
          <p:nvPr/>
        </p:nvSpPr>
        <p:spPr>
          <a:xfrm>
            <a:off x="3755160" y="2213640"/>
            <a:ext cx="221400" cy="1721880"/>
          </a:xfrm>
          <a:custGeom>
            <a:avLst/>
            <a:gdLst>
              <a:gd name="textAreaLeft" fmla="*/ 0 w 221400"/>
              <a:gd name="textAreaRight" fmla="*/ 221760 w 221400"/>
              <a:gd name="textAreaTop" fmla="*/ 0 h 1721880"/>
              <a:gd name="textAreaBottom" fmla="*/ 1722240 h 1721880"/>
            </a:gdLst>
            <a:ahLst/>
            <a:rect l="textAreaLeft" t="textAreaTop" r="textAreaRight" b="textAreaBottom"/>
            <a:pathLst>
              <a:path w="299803" h="2226040">
                <a:moveTo>
                  <a:pt x="299803" y="0"/>
                </a:moveTo>
                <a:cubicBezTo>
                  <a:pt x="267324" y="183005"/>
                  <a:pt x="234846" y="366011"/>
                  <a:pt x="202367" y="577122"/>
                </a:cubicBezTo>
                <a:cubicBezTo>
                  <a:pt x="169888" y="788234"/>
                  <a:pt x="133662" y="1113020"/>
                  <a:pt x="104931" y="1266669"/>
                </a:cubicBezTo>
                <a:cubicBezTo>
                  <a:pt x="76200" y="1420318"/>
                  <a:pt x="42472" y="1416571"/>
                  <a:pt x="29980" y="1499017"/>
                </a:cubicBezTo>
                <a:cubicBezTo>
                  <a:pt x="17488" y="1581463"/>
                  <a:pt x="29980" y="1761345"/>
                  <a:pt x="29980" y="1761345"/>
                </a:cubicBezTo>
                <a:cubicBezTo>
                  <a:pt x="29980" y="1860030"/>
                  <a:pt x="34977" y="2013679"/>
                  <a:pt x="29980" y="2091128"/>
                </a:cubicBezTo>
                <a:cubicBezTo>
                  <a:pt x="24983" y="2168577"/>
                  <a:pt x="12491" y="2197308"/>
                  <a:pt x="0" y="22260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4" name="Freeform 22"/>
          <p:cNvSpPr/>
          <p:nvPr/>
        </p:nvSpPr>
        <p:spPr>
          <a:xfrm>
            <a:off x="5025600" y="2468520"/>
            <a:ext cx="89640" cy="498600"/>
          </a:xfrm>
          <a:custGeom>
            <a:avLst/>
            <a:gdLst>
              <a:gd name="textAreaLeft" fmla="*/ 0 w 89640"/>
              <a:gd name="textAreaRight" fmla="*/ 90000 w 89640"/>
              <a:gd name="textAreaTop" fmla="*/ 0 h 498600"/>
              <a:gd name="textAreaBottom" fmla="*/ 498960 h 498600"/>
            </a:gdLst>
            <a:ahLst/>
            <a:rect l="textAreaLeft" t="textAreaTop" r="textAreaRight" b="textAreaBottom"/>
            <a:pathLst>
              <a:path w="121586" h="644873">
                <a:moveTo>
                  <a:pt x="121586" y="0"/>
                </a:moveTo>
                <a:cubicBezTo>
                  <a:pt x="79114" y="273570"/>
                  <a:pt x="36642" y="547141"/>
                  <a:pt x="16655" y="622092"/>
                </a:cubicBezTo>
                <a:cubicBezTo>
                  <a:pt x="-3332" y="697043"/>
                  <a:pt x="-834" y="573374"/>
                  <a:pt x="1665" y="44970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65" name="Picture 23" descr=""/>
          <p:cNvPicPr/>
          <p:nvPr/>
        </p:nvPicPr>
        <p:blipFill>
          <a:blip r:embed="rId3"/>
          <a:srcRect l="24262" t="33434" r="0" b="0"/>
          <a:stretch/>
        </p:blipFill>
        <p:spPr>
          <a:xfrm rot="5400000">
            <a:off x="7894440" y="2540160"/>
            <a:ext cx="5193720" cy="3423240"/>
          </a:xfrm>
          <a:prstGeom prst="rect">
            <a:avLst/>
          </a:prstGeom>
          <a:ln w="0">
            <a:noFill/>
          </a:ln>
        </p:spPr>
      </p:pic>
      <p:sp>
        <p:nvSpPr>
          <p:cNvPr id="166" name="Szövegdoboz 30"/>
          <p:cNvSpPr/>
          <p:nvPr/>
        </p:nvSpPr>
        <p:spPr>
          <a:xfrm>
            <a:off x="0" y="490320"/>
            <a:ext cx="1044720" cy="821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177487"/>
                </a:solidFill>
                <a:latin typeface="Cambria"/>
              </a:rPr>
              <a:t>Korai vetők</a:t>
            </a:r>
            <a:endParaRPr b="0" lang="hu-H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Freeform 2"/>
          <p:cNvSpPr/>
          <p:nvPr/>
        </p:nvSpPr>
        <p:spPr>
          <a:xfrm>
            <a:off x="4944600" y="1454400"/>
            <a:ext cx="603720" cy="2359800"/>
          </a:xfrm>
          <a:custGeom>
            <a:avLst/>
            <a:gdLst>
              <a:gd name="textAreaLeft" fmla="*/ 0 w 603720"/>
              <a:gd name="textAreaRight" fmla="*/ 604080 w 603720"/>
              <a:gd name="textAreaTop" fmla="*/ 0 h 2359800"/>
              <a:gd name="textAreaBottom" fmla="*/ 2360160 h 2359800"/>
            </a:gdLst>
            <a:ahLst/>
            <a:rect l="textAreaLeft" t="textAreaTop" r="textAreaRight" b="textAreaBottom"/>
            <a:pathLst>
              <a:path w="712033" h="2548328">
                <a:moveTo>
                  <a:pt x="712033" y="0"/>
                </a:moveTo>
                <a:cubicBezTo>
                  <a:pt x="595859" y="237344"/>
                  <a:pt x="479685" y="474689"/>
                  <a:pt x="404734" y="771994"/>
                </a:cubicBezTo>
                <a:cubicBezTo>
                  <a:pt x="329783" y="1069299"/>
                  <a:pt x="329784" y="1487774"/>
                  <a:pt x="262328" y="1783830"/>
                </a:cubicBezTo>
                <a:cubicBezTo>
                  <a:pt x="194872" y="2079886"/>
                  <a:pt x="97436" y="2314107"/>
                  <a:pt x="0" y="254832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8" name="TextBox 24"/>
          <p:cNvSpPr/>
          <p:nvPr/>
        </p:nvSpPr>
        <p:spPr>
          <a:xfrm rot="20985600">
            <a:off x="5774040" y="689400"/>
            <a:ext cx="1212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Folytonos réteg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9" name="Picture 25" descr=""/>
          <p:cNvPicPr/>
          <p:nvPr/>
        </p:nvPicPr>
        <p:blipFill>
          <a:blip r:embed="rId4"/>
          <a:srcRect l="12023" t="28483" r="26337" b="25032"/>
          <a:stretch/>
        </p:blipFill>
        <p:spPr>
          <a:xfrm rot="10800000">
            <a:off x="3153960" y="4878720"/>
            <a:ext cx="3499920" cy="1979280"/>
          </a:xfrm>
          <a:prstGeom prst="rect">
            <a:avLst/>
          </a:prstGeom>
          <a:ln w="0">
            <a:noFill/>
          </a:ln>
        </p:spPr>
      </p:pic>
      <p:sp>
        <p:nvSpPr>
          <p:cNvPr id="170" name="Szövegdoboz 30"/>
          <p:cNvSpPr/>
          <p:nvPr/>
        </p:nvSpPr>
        <p:spPr>
          <a:xfrm>
            <a:off x="3159000" y="4693680"/>
            <a:ext cx="351576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177487"/>
                </a:solidFill>
                <a:latin typeface="Cambria"/>
              </a:rPr>
              <a:t>Kovásodott mélytengeri üledék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Szövegdoboz 30"/>
          <p:cNvSpPr/>
          <p:nvPr/>
        </p:nvSpPr>
        <p:spPr>
          <a:xfrm>
            <a:off x="8779320" y="1665360"/>
            <a:ext cx="3087720" cy="699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177487"/>
                </a:solidFill>
                <a:latin typeface="Cambria"/>
              </a:rPr>
              <a:t>Lejtőn áthalmozott szögletes kőzettörmelék</a:t>
            </a:r>
            <a:endParaRPr b="0" lang="hu-H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Picture 10" descr="DSCN8410"/>
          <p:cNvPicPr/>
          <p:nvPr/>
        </p:nvPicPr>
        <p:blipFill>
          <a:blip r:embed="rId5"/>
          <a:srcRect l="0" t="6621" r="0" b="16958"/>
          <a:stretch/>
        </p:blipFill>
        <p:spPr>
          <a:xfrm>
            <a:off x="13320" y="5065560"/>
            <a:ext cx="3126240" cy="1792080"/>
          </a:xfrm>
          <a:prstGeom prst="rect">
            <a:avLst/>
          </a:prstGeom>
          <a:ln w="0">
            <a:noFill/>
          </a:ln>
        </p:spPr>
      </p:pic>
      <p:sp>
        <p:nvSpPr>
          <p:cNvPr id="173" name="Szövegdoboz 30"/>
          <p:cNvSpPr/>
          <p:nvPr/>
        </p:nvSpPr>
        <p:spPr>
          <a:xfrm>
            <a:off x="-7920" y="4693680"/>
            <a:ext cx="285984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177487"/>
                </a:solidFill>
                <a:latin typeface="Cambria"/>
              </a:rPr>
              <a:t>Radiolária (sugárállatka)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Picture 32" descr=""/>
          <p:cNvPicPr/>
          <p:nvPr/>
        </p:nvPicPr>
        <p:blipFill>
          <a:blip r:embed="rId6"/>
          <a:stretch/>
        </p:blipFill>
        <p:spPr>
          <a:xfrm>
            <a:off x="1023120" y="3567600"/>
            <a:ext cx="703080" cy="117324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33" descr=""/>
          <p:cNvPicPr/>
          <p:nvPr/>
        </p:nvPicPr>
        <p:blipFill>
          <a:blip r:embed="rId7"/>
          <a:stretch/>
        </p:blipFill>
        <p:spPr>
          <a:xfrm>
            <a:off x="32400" y="3555000"/>
            <a:ext cx="950400" cy="114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6" dur="indefinite" restart="never" nodeType="tmRoot">
          <p:childTnLst>
            <p:seq>
              <p:cTn id="207" dur="indefinite" nodeType="mainSeq">
                <p:childTnLst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Kép 5" descr=""/>
          <p:cNvPicPr/>
          <p:nvPr/>
        </p:nvPicPr>
        <p:blipFill>
          <a:blip r:embed="rId1"/>
          <a:stretch/>
        </p:blipFill>
        <p:spPr>
          <a:xfrm>
            <a:off x="-29880" y="651960"/>
            <a:ext cx="1586520" cy="6203160"/>
          </a:xfrm>
          <a:prstGeom prst="rect">
            <a:avLst/>
          </a:prstGeom>
          <a:ln w="19050">
            <a:noFill/>
          </a:ln>
        </p:spPr>
      </p:pic>
      <p:pic>
        <p:nvPicPr>
          <p:cNvPr id="177" name="Picture 2" descr=""/>
          <p:cNvPicPr/>
          <p:nvPr/>
        </p:nvPicPr>
        <p:blipFill>
          <a:blip r:embed="rId2"/>
          <a:stretch/>
        </p:blipFill>
        <p:spPr>
          <a:xfrm>
            <a:off x="7405920" y="3287160"/>
            <a:ext cx="4757760" cy="356796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1" descr=""/>
          <p:cNvPicPr/>
          <p:nvPr/>
        </p:nvPicPr>
        <p:blipFill>
          <a:blip r:embed="rId3"/>
          <a:stretch/>
        </p:blipFill>
        <p:spPr>
          <a:xfrm>
            <a:off x="11160" y="651960"/>
            <a:ext cx="7364880" cy="5523480"/>
          </a:xfrm>
          <a:prstGeom prst="rect">
            <a:avLst/>
          </a:prstGeom>
          <a:ln w="0">
            <a:noFill/>
          </a:ln>
        </p:spPr>
      </p:pic>
      <p:sp>
        <p:nvSpPr>
          <p:cNvPr id="179" name="Szövegdoboz 30"/>
          <p:cNvSpPr/>
          <p:nvPr/>
        </p:nvSpPr>
        <p:spPr>
          <a:xfrm>
            <a:off x="7449120" y="3319920"/>
            <a:ext cx="4623840" cy="3639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177487"/>
                </a:solidFill>
                <a:latin typeface="Cambria"/>
              </a:rPr>
              <a:t>Középső-jura párna bazaltok, Szarvaskő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Szövegdoboz 30"/>
          <p:cNvSpPr/>
          <p:nvPr/>
        </p:nvSpPr>
        <p:spPr>
          <a:xfrm>
            <a:off x="0" y="663120"/>
            <a:ext cx="342396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177487"/>
                </a:solidFill>
                <a:latin typeface="Cambria"/>
              </a:rPr>
              <a:t>Középső-jura párna bazalt és mélytengeri üledék, Egerbakta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3" descr=""/>
          <p:cNvPicPr/>
          <p:nvPr/>
        </p:nvPicPr>
        <p:blipFill>
          <a:blip r:embed="rId4"/>
          <a:stretch/>
        </p:blipFill>
        <p:spPr>
          <a:xfrm>
            <a:off x="4267800" y="4413600"/>
            <a:ext cx="3241800" cy="244188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4" descr=""/>
          <p:cNvPicPr/>
          <p:nvPr/>
        </p:nvPicPr>
        <p:blipFill>
          <a:blip r:embed="rId5"/>
          <a:stretch/>
        </p:blipFill>
        <p:spPr>
          <a:xfrm>
            <a:off x="-46800" y="4390920"/>
            <a:ext cx="4314600" cy="2466720"/>
          </a:xfrm>
          <a:prstGeom prst="rect">
            <a:avLst/>
          </a:prstGeom>
          <a:ln w="0">
            <a:noFill/>
          </a:ln>
        </p:spPr>
      </p:pic>
      <p:sp>
        <p:nvSpPr>
          <p:cNvPr id="183" name="Szövegdoboz 30"/>
          <p:cNvSpPr/>
          <p:nvPr/>
        </p:nvSpPr>
        <p:spPr>
          <a:xfrm>
            <a:off x="4200840" y="4390920"/>
            <a:ext cx="30877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400" spc="-1" strike="noStrike">
                <a:solidFill>
                  <a:srgbClr val="ffffff"/>
                </a:solidFill>
                <a:latin typeface="Cambria"/>
              </a:rPr>
              <a:t>Tengeralatti lávaömlés eredménye Tonga mellett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Szövegdoboz 30"/>
          <p:cNvSpPr/>
          <p:nvPr/>
        </p:nvSpPr>
        <p:spPr>
          <a:xfrm>
            <a:off x="11160" y="4413600"/>
            <a:ext cx="432360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hu-HU" sz="1400" spc="-1" strike="noStrike">
                <a:solidFill>
                  <a:srgbClr val="ffffff"/>
                </a:solidFill>
                <a:latin typeface="Cambria"/>
              </a:rPr>
              <a:t>Tengeralatti lávaömlés eredménye Tonga mellett</a:t>
            </a:r>
            <a:endParaRPr b="0" lang="hu-H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itle 1"/>
          <p:cNvSpPr/>
          <p:nvPr/>
        </p:nvSpPr>
        <p:spPr>
          <a:xfrm>
            <a:off x="0" y="0"/>
            <a:ext cx="9172080" cy="64404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62000"/>
          </a:bodyPr>
          <a:p>
            <a:pPr>
              <a:lnSpc>
                <a:spcPct val="90000"/>
              </a:lnSpc>
            </a:pPr>
            <a:r>
              <a:rPr b="0" lang="hu-HU" sz="3200" spc="-1" strike="noStrike" cap="small">
                <a:solidFill>
                  <a:srgbClr val="000000"/>
                </a:solidFill>
                <a:latin typeface="Arial"/>
              </a:rPr>
              <a:t>Még távolabb (?) a lejtőn – a szarvakői magmás képződmények: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hu-HU" sz="3200" spc="-1" strike="noStrike" cap="small">
                <a:solidFill>
                  <a:srgbClr val="000000"/>
                </a:solidFill>
                <a:latin typeface="Arial"/>
              </a:rPr>
              <a:t>Egerbakta és Szarvaskő tengeralatti bazalt láva folyás</a:t>
            </a:r>
            <a:endParaRPr b="0" lang="hu-H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1" dur="indefinite" restart="never" nodeType="tmRoot">
          <p:childTnLst>
            <p:seq>
              <p:cTn id="242" dur="indefinite" nodeType="mainSeq">
                <p:childTnLst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4" descr=""/>
          <p:cNvPicPr/>
          <p:nvPr/>
        </p:nvPicPr>
        <p:blipFill>
          <a:blip r:embed="rId1"/>
          <a:stretch/>
        </p:blipFill>
        <p:spPr>
          <a:xfrm rot="5400000">
            <a:off x="-1363680" y="1925640"/>
            <a:ext cx="6235560" cy="350748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5" descr=""/>
          <p:cNvPicPr/>
          <p:nvPr/>
        </p:nvPicPr>
        <p:blipFill>
          <a:blip r:embed="rId2"/>
          <a:srcRect l="17375" t="0" r="0" b="0"/>
          <a:stretch/>
        </p:blipFill>
        <p:spPr>
          <a:xfrm rot="5400000">
            <a:off x="2691000" y="2488320"/>
            <a:ext cx="5118840" cy="3484800"/>
          </a:xfrm>
          <a:prstGeom prst="rect">
            <a:avLst/>
          </a:prstGeom>
          <a:ln w="0">
            <a:solidFill>
              <a:srgbClr val="4472c4">
                <a:lumMod val="75000"/>
              </a:srgbClr>
            </a:solidFill>
          </a:ln>
        </p:spPr>
      </p:pic>
      <p:pic>
        <p:nvPicPr>
          <p:cNvPr id="188" name="Picture 6" descr=""/>
          <p:cNvPicPr/>
          <p:nvPr/>
        </p:nvPicPr>
        <p:blipFill>
          <a:blip r:embed="rId3"/>
          <a:stretch/>
        </p:blipFill>
        <p:spPr>
          <a:xfrm>
            <a:off x="7021800" y="2608200"/>
            <a:ext cx="5169960" cy="3877200"/>
          </a:xfrm>
          <a:prstGeom prst="rect">
            <a:avLst/>
          </a:prstGeom>
          <a:ln w="0">
            <a:noFill/>
          </a:ln>
        </p:spPr>
      </p:pic>
      <p:sp>
        <p:nvSpPr>
          <p:cNvPr id="189" name="TextBox 8"/>
          <p:cNvSpPr/>
          <p:nvPr/>
        </p:nvSpPr>
        <p:spPr>
          <a:xfrm>
            <a:off x="7021080" y="6455880"/>
            <a:ext cx="3364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chemeClr val="accent5">
                    <a:lumMod val="50000"/>
                  </a:schemeClr>
                </a:solidFill>
                <a:latin typeface="Calibri"/>
              </a:rPr>
              <a:t>Kor (Sm/Nd gránát) 164.7±1.5Mév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9" descr=""/>
          <p:cNvPicPr/>
          <p:nvPr/>
        </p:nvPicPr>
        <p:blipFill>
          <a:blip r:embed="rId4"/>
          <a:srcRect l="0" t="0" r="39200" b="0"/>
          <a:stretch/>
        </p:blipFill>
        <p:spPr>
          <a:xfrm>
            <a:off x="6993000" y="817200"/>
            <a:ext cx="1757160" cy="1791000"/>
          </a:xfrm>
          <a:prstGeom prst="rect">
            <a:avLst/>
          </a:prstGeom>
          <a:ln w="0">
            <a:noFill/>
          </a:ln>
        </p:spPr>
      </p:pic>
      <p:sp>
        <p:nvSpPr>
          <p:cNvPr id="191" name="TextBox 10"/>
          <p:cNvSpPr/>
          <p:nvPr/>
        </p:nvSpPr>
        <p:spPr>
          <a:xfrm>
            <a:off x="1076760" y="3861720"/>
            <a:ext cx="298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P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11"/>
          <p:cNvSpPr/>
          <p:nvPr/>
        </p:nvSpPr>
        <p:spPr>
          <a:xfrm>
            <a:off x="2260440" y="4231080"/>
            <a:ext cx="298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P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12"/>
          <p:cNvSpPr/>
          <p:nvPr/>
        </p:nvSpPr>
        <p:spPr>
          <a:xfrm>
            <a:off x="2095200" y="3550680"/>
            <a:ext cx="325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G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Rectangle 13"/>
          <p:cNvSpPr/>
          <p:nvPr/>
        </p:nvSpPr>
        <p:spPr>
          <a:xfrm>
            <a:off x="1851120" y="4691880"/>
            <a:ext cx="336960" cy="367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5" name="Rectangle 14"/>
          <p:cNvSpPr/>
          <p:nvPr/>
        </p:nvSpPr>
        <p:spPr>
          <a:xfrm>
            <a:off x="5032440" y="3920040"/>
            <a:ext cx="336960" cy="367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6" name="Szövegdoboz 1"/>
          <p:cNvSpPr/>
          <p:nvPr/>
        </p:nvSpPr>
        <p:spPr>
          <a:xfrm>
            <a:off x="8723160" y="2035080"/>
            <a:ext cx="1738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Calibri"/>
              </a:rPr>
              <a:t>Gránát szemcsék</a:t>
            </a:r>
            <a:endParaRPr b="0" lang="hu-H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itle 1"/>
          <p:cNvSpPr/>
          <p:nvPr/>
        </p:nvSpPr>
        <p:spPr>
          <a:xfrm>
            <a:off x="0" y="-5760"/>
            <a:ext cx="9539640" cy="78408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69000"/>
          </a:bodyPr>
          <a:p>
            <a:pPr>
              <a:lnSpc>
                <a:spcPct val="90000"/>
              </a:lnSpc>
            </a:pPr>
            <a:r>
              <a:rPr b="0" lang="hu-HU" sz="2800" spc="-1" strike="noStrike" cap="small">
                <a:solidFill>
                  <a:srgbClr val="000000"/>
                </a:solidFill>
                <a:latin typeface="Arial"/>
              </a:rPr>
              <a:t>Még távolabb (?) a lejtőn – a szarvakői magmás képződmények: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hu-HU" sz="2800" spc="-1" strike="noStrike" cap="small">
                <a:solidFill>
                  <a:srgbClr val="000000"/>
                </a:solidFill>
                <a:latin typeface="Arial"/>
              </a:rPr>
              <a:t>Tóbérclápai kőfejtő gabbró+plagiogránit</a:t>
            </a:r>
            <a:endParaRPr b="0" lang="hu-H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1" dur="indefinite" restart="never" nodeType="tmRoot">
          <p:childTnLst>
            <p:seq>
              <p:cTn id="272" dur="indefinite" nodeType="mainSeq">
                <p:childTnLst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3749</TotalTime>
  <Application>LibreOffice/7.5.8.2$Windows_X86_64 LibreOffice_project/f718d63693263970429a68f568db6046aaa9df01</Application>
  <AppVersion>15.0000</AppVersion>
  <Words>1092</Words>
  <Paragraphs>255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2023-11-22T09:19:04Z</dcterms:created>
  <dc:creator>Szabóné André Karolina</dc:creator>
  <dc:description/>
  <dc:language>hu-HU</dc:language>
  <cp:lastModifiedBy>Szilvia Kövér</cp:lastModifiedBy>
  <dcterms:modified xsi:type="dcterms:W3CDTF">2024-05-06T06:28:33Z</dcterms:modified>
  <cp:revision>147</cp:revision>
  <dc:subject/>
  <dc:title>PowerPoint-bemutató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Szélesvásznú</vt:lpwstr>
  </property>
  <property fmtid="{D5CDD505-2E9C-101B-9397-08002B2CF9AE}" pid="3" name="Slides">
    <vt:r8>24</vt:r8>
  </property>
</Properties>
</file>